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
      <p:font typeface="Montserrat"/>
      <p:regular r:id="rId19"/>
      <p:bold r:id="rId20"/>
      <p:italic r:id="rId21"/>
      <p:boldItalic r:id="rId22"/>
    </p:embeddedFont>
    <p:embeddedFont>
      <p:font typeface="Lato"/>
      <p:regular r:id="rId23"/>
      <p:bold r:id="rId24"/>
      <p:italic r:id="rId25"/>
      <p:boldItalic r:id="rId26"/>
    </p:embeddedFont>
    <p:embeddedFont>
      <p:font typeface="Open Sans SemiBold"/>
      <p:regular r:id="rId27"/>
      <p:bold r:id="rId28"/>
      <p:italic r:id="rId29"/>
      <p:boldItalic r:id="rId30"/>
    </p:embeddedFont>
    <p:embeddedFont>
      <p:font typeface="Open Sans Medium"/>
      <p:regular r:id="rId31"/>
      <p:bold r:id="rId32"/>
      <p:italic r:id="rId33"/>
      <p:boldItalic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28" Type="http://schemas.openxmlformats.org/officeDocument/2006/relationships/font" Target="fonts/OpenSansSemiBold-bold.fntdata"/><Relationship Id="rId27" Type="http://schemas.openxmlformats.org/officeDocument/2006/relationships/font" Target="fonts/OpenSansSemiBol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Semi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Medium-regular.fntdata"/><Relationship Id="rId30" Type="http://schemas.openxmlformats.org/officeDocument/2006/relationships/font" Target="fonts/OpenSansSemiBold-boldItalic.fntdata"/><Relationship Id="rId11" Type="http://schemas.openxmlformats.org/officeDocument/2006/relationships/slide" Target="slides/slide6.xml"/><Relationship Id="rId33" Type="http://schemas.openxmlformats.org/officeDocument/2006/relationships/font" Target="fonts/OpenSansMedium-italic.fntdata"/><Relationship Id="rId10" Type="http://schemas.openxmlformats.org/officeDocument/2006/relationships/slide" Target="slides/slide5.xml"/><Relationship Id="rId32" Type="http://schemas.openxmlformats.org/officeDocument/2006/relationships/font" Target="fonts/OpenSansMedium-bold.fntdata"/><Relationship Id="rId13" Type="http://schemas.openxmlformats.org/officeDocument/2006/relationships/slide" Target="slides/slide8.xml"/><Relationship Id="rId35" Type="http://schemas.openxmlformats.org/officeDocument/2006/relationships/font" Target="fonts/OpenSans-regular.fntdata"/><Relationship Id="rId12" Type="http://schemas.openxmlformats.org/officeDocument/2006/relationships/slide" Target="slides/slide7.xml"/><Relationship Id="rId34" Type="http://schemas.openxmlformats.org/officeDocument/2006/relationships/font" Target="fonts/OpenSansMedium-boldItalic.fntdata"/><Relationship Id="rId15" Type="http://schemas.openxmlformats.org/officeDocument/2006/relationships/font" Target="fonts/Roboto-regular.fntdata"/><Relationship Id="rId37" Type="http://schemas.openxmlformats.org/officeDocument/2006/relationships/font" Target="fonts/OpenSans-italic.fntdata"/><Relationship Id="rId14" Type="http://schemas.openxmlformats.org/officeDocument/2006/relationships/slide" Target="slides/slide9.xml"/><Relationship Id="rId36" Type="http://schemas.openxmlformats.org/officeDocument/2006/relationships/font" Target="fonts/OpenSans-bold.fntdata"/><Relationship Id="rId17" Type="http://schemas.openxmlformats.org/officeDocument/2006/relationships/font" Target="fonts/Roboto-italic.fntdata"/><Relationship Id="rId16" Type="http://schemas.openxmlformats.org/officeDocument/2006/relationships/font" Target="fonts/Roboto-bold.fntdata"/><Relationship Id="rId38" Type="http://schemas.openxmlformats.org/officeDocument/2006/relationships/font" Target="fonts/OpenSans-boldItalic.fntdata"/><Relationship Id="rId19" Type="http://schemas.openxmlformats.org/officeDocument/2006/relationships/font" Target="fonts/Montserrat-regular.fntdata"/><Relationship Id="rId18" Type="http://schemas.openxmlformats.org/officeDocument/2006/relationships/font" Target="fonts/Roboto-boldItalic.fntdata"/></Relationships>
</file>

<file path=ppt/media/image1.png>
</file>

<file path=ppt/media/image2.jp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0036241b79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0036241b79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l"/>
              <a:t>Σύμφωνα με τον παγκόσμιο οργανισμό υγείας οι καρδιοπάθειες είναι υπεύθυνες για το 30% των θανάτων παγκοσμίως</a:t>
            </a:r>
            <a:endParaRPr/>
          </a:p>
          <a:p>
            <a:pPr indent="0" lvl="0" marL="0" rtl="0" algn="l">
              <a:spcBef>
                <a:spcPts val="0"/>
              </a:spcBef>
              <a:spcAft>
                <a:spcPts val="0"/>
              </a:spcAft>
              <a:buNone/>
            </a:pPr>
            <a:r>
              <a:rPr lang="el"/>
              <a:t>Αναλογία σε low to medium income χώρες ασθενών-ιατρών 50000:1</a:t>
            </a:r>
            <a:endParaRPr sz="1200">
              <a:solidFill>
                <a:schemeClr val="dk1"/>
              </a:solidFill>
            </a:endParaRPr>
          </a:p>
          <a:p>
            <a:pPr indent="-298450" lvl="0" marL="457200" rtl="0" algn="l">
              <a:lnSpc>
                <a:spcPct val="115000"/>
              </a:lnSpc>
              <a:spcBef>
                <a:spcPts val="1200"/>
              </a:spcBef>
              <a:spcAft>
                <a:spcPts val="0"/>
              </a:spcAft>
              <a:buClr>
                <a:schemeClr val="dk1"/>
              </a:buClr>
              <a:buSzPts val="1100"/>
              <a:buChar char="●"/>
            </a:pPr>
            <a:r>
              <a:rPr lang="el" sz="1200">
                <a:solidFill>
                  <a:schemeClr val="dk1"/>
                </a:solidFill>
              </a:rPr>
              <a:t>Αν είναι μη φυσιολογικό μπορεί να φανεί σε κάθε χτύπο αν και το πλάτος του σήματος μπορεί να διαφέρει λόγω πίεσης από τον θώρακα</a:t>
            </a:r>
            <a:endParaRPr sz="1200">
              <a:solidFill>
                <a:schemeClr val="dk1"/>
              </a:solidFill>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0036241b7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0036241b7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l"/>
              <a:t>Κοιλίες(αριστερή,δεξιά)-συστολή,διαστολή για αποστολή και διοχέτευση αίματος αντίστοιχα</a:t>
            </a:r>
            <a:endParaRPr/>
          </a:p>
          <a:p>
            <a:pPr indent="0" lvl="0" marL="0" rtl="0" algn="l">
              <a:spcBef>
                <a:spcPts val="0"/>
              </a:spcBef>
              <a:spcAft>
                <a:spcPts val="0"/>
              </a:spcAft>
              <a:buNone/>
            </a:pPr>
            <a:r>
              <a:rPr lang="el"/>
              <a:t>Κόλποι(αριστερός,δεξιός)-υποδοχείς(προθαλαμοι) οξυγονωμένου και χρησιμοποιηθέν αίματος αντίστοιχα</a:t>
            </a:r>
            <a:endParaRPr/>
          </a:p>
          <a:p>
            <a:pPr indent="0" lvl="0" marL="0" rtl="0" algn="l">
              <a:spcBef>
                <a:spcPts val="0"/>
              </a:spcBef>
              <a:spcAft>
                <a:spcPts val="0"/>
              </a:spcAft>
              <a:buNone/>
            </a:pPr>
            <a:r>
              <a:rPr lang="el"/>
              <a:t>Βαλβίδες-ρύθμιση ροής αίματος μεταξύ κοιλιών και κόλπων</a:t>
            </a:r>
            <a:endParaRPr/>
          </a:p>
          <a:p>
            <a:pPr indent="0" lvl="0" marL="0" rtl="0" algn="l">
              <a:spcBef>
                <a:spcPts val="0"/>
              </a:spcBef>
              <a:spcAft>
                <a:spcPts val="0"/>
              </a:spcAft>
              <a:buNone/>
            </a:pPr>
            <a:r>
              <a:rPr lang="el"/>
              <a:t>αορτή-κεντρική αρτηρία του σώματος που δεχεται αιμα απο την αριστερη κοιλια και το προωθει στο υπολοιπο σωμα</a:t>
            </a:r>
            <a:endParaRPr/>
          </a:p>
          <a:p>
            <a:pPr indent="0" lvl="0" marL="0" rtl="0" algn="l">
              <a:spcBef>
                <a:spcPts val="0"/>
              </a:spcBef>
              <a:spcAft>
                <a:spcPts val="0"/>
              </a:spcAft>
              <a:buNone/>
            </a:pPr>
            <a:r>
              <a:rPr lang="el"/>
              <a:t>4 είδη βαλβίδων-</a:t>
            </a:r>
            <a:r>
              <a:rPr lang="el" sz="1000">
                <a:solidFill>
                  <a:srgbClr val="333333"/>
                </a:solidFill>
                <a:highlight>
                  <a:srgbClr val="FFFFFF"/>
                </a:highlight>
                <a:latin typeface="Verdana"/>
                <a:ea typeface="Verdana"/>
                <a:cs typeface="Verdana"/>
                <a:sym typeface="Verdana"/>
              </a:rPr>
              <a:t>Η μιτροειδής βαλβίδα βρίσκεται μεταξύ αριστερού κόλπου και αριστερής κοιλίας, είναι ανοικτή για να τροφοδοτήσει με αίμα την αριστερή κοιλία και κλείνει όταν αυτή συστέλλεται, ώστε το αίμα να κατευθύνεται στην αορτή και όχι προς τα πίσω, στον αριστερό κόλπο. Η αορτική βαλβίδα, μεταξύ αριστερής κοιλίας και αορτής, ανοίγει όταν προωθείται το αίμα και κλείνει αμέσως μετά, όσο η αριστερή κοιλία συλλέγει αίμα μέσω του κόλπου. Αντίστοιχα η τριγλώχινα βαλβίδα, που βρίσκεται μεταξύ δεξιού κόλπου και δεξιάς κοιλίας, είναι ανοικτή για να τροφοδοτήσει με αίμα τη δεξιά κοιλία και κλείνει όταν αυτή συστέλλεται, ώστε το αίμα να κατευθύνεται στους πνεύμονες και όχι προς τα πίσω, στον δεξιό κόλπο. Η π</a:t>
            </a:r>
            <a:r>
              <a:rPr i="1" lang="el" sz="1000">
                <a:solidFill>
                  <a:srgbClr val="333333"/>
                </a:solidFill>
                <a:highlight>
                  <a:srgbClr val="FFFFFF"/>
                </a:highlight>
                <a:latin typeface="Verdana"/>
                <a:ea typeface="Verdana"/>
                <a:cs typeface="Verdana"/>
                <a:sym typeface="Verdana"/>
              </a:rPr>
              <a:t>νευμονική βαλβίδα</a:t>
            </a:r>
            <a:r>
              <a:rPr b="1" i="1" lang="el" sz="1000">
                <a:solidFill>
                  <a:srgbClr val="333333"/>
                </a:solidFill>
                <a:highlight>
                  <a:srgbClr val="FFFFFF"/>
                </a:highlight>
                <a:latin typeface="Verdana"/>
                <a:ea typeface="Verdana"/>
                <a:cs typeface="Verdana"/>
                <a:sym typeface="Verdana"/>
              </a:rPr>
              <a:t> </a:t>
            </a:r>
            <a:r>
              <a:rPr lang="el" sz="1000">
                <a:solidFill>
                  <a:srgbClr val="333333"/>
                </a:solidFill>
                <a:highlight>
                  <a:srgbClr val="FFFFFF"/>
                </a:highlight>
                <a:latin typeface="Verdana"/>
                <a:ea typeface="Verdana"/>
                <a:cs typeface="Verdana"/>
                <a:sym typeface="Verdana"/>
              </a:rPr>
              <a:t>τέλος, μεταξύ δεξιάς κοιλίας και πνευμονικής αρτηρίας, είναι ανοιχτή όσο προωθείται το αίμα και κλείνει αμέσως μετά, όσο η δεξιά κοιλία συλλέγει αίμα μέσω του κόλπου.</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00862a401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00862a401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l"/>
              <a:t>PNG-Ηχοι που προκυπτουν απο τις δονησεις κατα το κλεισιμο των βαλβιδων</a:t>
            </a:r>
            <a:endParaRPr/>
          </a:p>
          <a:p>
            <a:pPr indent="0" lvl="0" marL="0" rtl="0" algn="l">
              <a:spcBef>
                <a:spcPts val="0"/>
              </a:spcBef>
              <a:spcAft>
                <a:spcPts val="0"/>
              </a:spcAft>
              <a:buNone/>
            </a:pPr>
            <a:r>
              <a:rPr lang="el"/>
              <a:t>δυνατη η ευρεση abnormal θορυβων</a:t>
            </a:r>
            <a:endParaRPr/>
          </a:p>
          <a:p>
            <a:pPr indent="0" lvl="0" marL="0" rtl="0" algn="l">
              <a:spcBef>
                <a:spcPts val="0"/>
              </a:spcBef>
              <a:spcAft>
                <a:spcPts val="0"/>
              </a:spcAft>
              <a:buNone/>
            </a:pPr>
            <a:r>
              <a:rPr lang="el">
                <a:solidFill>
                  <a:schemeClr val="dk1"/>
                </a:solidFill>
              </a:rPr>
              <a:t>S1 είναι ο ήχος που γεννάται όταν κλείνει η μιτροειδής και τριγλώχινα βαλβίδα και </a:t>
            </a:r>
            <a:endParaRPr>
              <a:solidFill>
                <a:schemeClr val="dk1"/>
              </a:solidFill>
            </a:endParaRPr>
          </a:p>
          <a:p>
            <a:pPr indent="0" lvl="0" marL="0" rtl="0" algn="l">
              <a:spcBef>
                <a:spcPts val="0"/>
              </a:spcBef>
              <a:spcAft>
                <a:spcPts val="0"/>
              </a:spcAft>
              <a:buNone/>
            </a:pPr>
            <a:r>
              <a:rPr lang="el">
                <a:solidFill>
                  <a:schemeClr val="dk1"/>
                </a:solidFill>
              </a:rPr>
              <a:t> S2 ο ήχος που γεννάται όταν κλείνει η αορτική και η πνευμονική</a:t>
            </a:r>
            <a:endParaRPr>
              <a:solidFill>
                <a:schemeClr val="dk1"/>
              </a:solidFill>
            </a:endParaRPr>
          </a:p>
          <a:p>
            <a:pPr indent="0" lvl="0" marL="0" rtl="0" algn="l">
              <a:spcBef>
                <a:spcPts val="0"/>
              </a:spcBef>
              <a:spcAft>
                <a:spcPts val="0"/>
              </a:spcAft>
              <a:buNone/>
            </a:pPr>
            <a:r>
              <a:rPr lang="el">
                <a:solidFill>
                  <a:schemeClr val="dk1"/>
                </a:solidFill>
              </a:rPr>
              <a:t>Μεταξύ τους υπάρχει μια συστολή όπου αυξάνεται η πίεση στις δύο κοιλίες και όταν εξισωθεί</a:t>
            </a:r>
            <a:endParaRPr>
              <a:solidFill>
                <a:schemeClr val="dk1"/>
              </a:solidFill>
            </a:endParaRPr>
          </a:p>
          <a:p>
            <a:pPr indent="0" lvl="0" marL="0" rtl="0" algn="l">
              <a:spcBef>
                <a:spcPts val="0"/>
              </a:spcBef>
              <a:spcAft>
                <a:spcPts val="0"/>
              </a:spcAft>
              <a:buNone/>
            </a:pPr>
            <a:r>
              <a:rPr lang="el">
                <a:solidFill>
                  <a:schemeClr val="dk1"/>
                </a:solidFill>
              </a:rPr>
              <a:t>με αυτή που υπάρχει στις αρτηρίες τότε ανοίγει μηνοείδης βαλβίδα και το αίμα εξωθείται στις αρτηρίες.Ο καρδιακός κύκλος κλείνει</a:t>
            </a:r>
            <a:endParaRPr>
              <a:solidFill>
                <a:schemeClr val="dk1"/>
              </a:solidFill>
            </a:endParaRPr>
          </a:p>
          <a:p>
            <a:pPr indent="0" lvl="0" marL="0" rtl="0" algn="l">
              <a:spcBef>
                <a:spcPts val="0"/>
              </a:spcBef>
              <a:spcAft>
                <a:spcPts val="0"/>
              </a:spcAft>
              <a:buClr>
                <a:schemeClr val="dk1"/>
              </a:buClr>
              <a:buSzPts val="1100"/>
              <a:buFont typeface="Arial"/>
              <a:buNone/>
            </a:pPr>
            <a:r>
              <a:rPr lang="el">
                <a:solidFill>
                  <a:schemeClr val="dk1"/>
                </a:solidFill>
              </a:rPr>
              <a:t>με τη διαστολή όπου η πίεση στις κοιλίες μειώνεται με κλειστές τις βαλβίδες και όταν γίνει μικρότερη από την πίεση στους κόλπους τότε οι κοιλίες γεμίζουν με το αίμα που υπάρχει στους κολπούς</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0036241b79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0036241b79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l" u="sng"/>
              <a:t>PCG recordings:</a:t>
            </a:r>
            <a:r>
              <a:rPr lang="el"/>
              <a:t> </a:t>
            </a:r>
            <a:r>
              <a:rPr lang="el">
                <a:solidFill>
                  <a:schemeClr val="dk1"/>
                </a:solidFill>
              </a:rPr>
              <a:t>θα πάρουμε </a:t>
            </a:r>
            <a:r>
              <a:rPr lang="el">
                <a:solidFill>
                  <a:srgbClr val="1B212C"/>
                </a:solidFill>
              </a:rPr>
              <a:t>3240 καρδιακές ηχογραφήσεις </a:t>
            </a:r>
            <a:r>
              <a:rPr lang="el"/>
              <a:t>από</a:t>
            </a:r>
            <a:r>
              <a:rPr lang="el"/>
              <a:t> το </a:t>
            </a:r>
            <a:r>
              <a:rPr lang="el" sz="1200">
                <a:solidFill>
                  <a:srgbClr val="212529"/>
                </a:solidFill>
                <a:highlight>
                  <a:srgbClr val="FFFFFF"/>
                </a:highlight>
                <a:latin typeface="Roboto"/>
                <a:ea typeface="Roboto"/>
                <a:cs typeface="Roboto"/>
                <a:sym typeface="Roboto"/>
              </a:rPr>
              <a:t>Challenge </a:t>
            </a:r>
            <a:r>
              <a:rPr lang="el" sz="1200">
                <a:solidFill>
                  <a:srgbClr val="212529"/>
                </a:solidFill>
                <a:highlight>
                  <a:srgbClr val="FFFFFF"/>
                </a:highlight>
                <a:latin typeface="Roboto"/>
                <a:ea typeface="Roboto"/>
                <a:cs typeface="Roboto"/>
                <a:sym typeface="Roboto"/>
              </a:rPr>
              <a:t>2016 της PhysioNet/CinC </a:t>
            </a:r>
            <a:endParaRPr sz="1200">
              <a:solidFill>
                <a:srgbClr val="212529"/>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212529"/>
              </a:solidFill>
              <a:highlight>
                <a:srgbClr val="FFFFFF"/>
              </a:highlight>
              <a:latin typeface="Roboto"/>
              <a:ea typeface="Roboto"/>
              <a:cs typeface="Roboto"/>
              <a:sym typeface="Roboto"/>
            </a:endParaRPr>
          </a:p>
          <a:p>
            <a:pPr indent="0" lvl="0" marL="0" rtl="0" algn="l">
              <a:spcBef>
                <a:spcPts val="0"/>
              </a:spcBef>
              <a:spcAft>
                <a:spcPts val="0"/>
              </a:spcAft>
              <a:buNone/>
            </a:pPr>
            <a:r>
              <a:rPr lang="el" u="sng"/>
              <a:t>Segmentation</a:t>
            </a:r>
            <a:r>
              <a:rPr lang="el"/>
              <a:t>: χωρίζουμε</a:t>
            </a:r>
            <a:r>
              <a:rPr lang="el"/>
              <a:t> κάθε PCG στις 4 βασικές περιοχές του ήχου της καρδιάς (S1, systole, S2, diastole). Αυτό θα γίνει με τον open source </a:t>
            </a:r>
            <a:r>
              <a:rPr lang="el"/>
              <a:t>algorithm</a:t>
            </a:r>
            <a:r>
              <a:rPr lang="el"/>
              <a:t> του </a:t>
            </a:r>
            <a:r>
              <a:rPr lang="el">
                <a:solidFill>
                  <a:srgbClr val="1B212C"/>
                </a:solidFill>
              </a:rPr>
              <a:t>Springer.</a:t>
            </a:r>
            <a:endParaRPr>
              <a:solidFill>
                <a:srgbClr val="1B212C"/>
              </a:solidFill>
            </a:endParaRPr>
          </a:p>
          <a:p>
            <a:pPr indent="0" lvl="0" marL="0" rtl="0" algn="l">
              <a:spcBef>
                <a:spcPts val="0"/>
              </a:spcBef>
              <a:spcAft>
                <a:spcPts val="0"/>
              </a:spcAft>
              <a:buNone/>
            </a:pPr>
            <a:r>
              <a:rPr lang="el">
                <a:solidFill>
                  <a:srgbClr val="1B212C"/>
                </a:solidFill>
              </a:rPr>
              <a:t> Επιλέγουμε να χρησιμοποιήσουμε τα 3 πρώτα δευτερόλεπτα από το πρώτο S1 που βρίσκουμε μέσα στην ηχογράφηση.</a:t>
            </a:r>
            <a:r>
              <a:rPr lang="el" sz="1200">
                <a:solidFill>
                  <a:srgbClr val="1B212C"/>
                </a:solidFill>
              </a:rPr>
              <a:t>Αν είναι μη φυσιολογικό μπορεί να φανεί σε κάθε χτύπο αν και το πλάτος του σήματος μπορεί να διαφέρει λόγω πίεσης από τον θώρακα</a:t>
            </a:r>
            <a:endParaRPr>
              <a:solidFill>
                <a:srgbClr val="1B212C"/>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l" u="sng"/>
              <a:t>Feature Extraction</a:t>
            </a:r>
            <a:r>
              <a:rPr lang="el"/>
              <a:t>: Μel-Frequency Cepstrum Coefficients (MFCCs)</a:t>
            </a:r>
            <a:endParaRPr/>
          </a:p>
          <a:p>
            <a:pPr indent="0" lvl="0" marL="0" rtl="0" algn="l">
              <a:spcBef>
                <a:spcPts val="0"/>
              </a:spcBef>
              <a:spcAft>
                <a:spcPts val="0"/>
              </a:spcAft>
              <a:buNone/>
            </a:pPr>
            <a:r>
              <a:t/>
            </a:r>
            <a:endParaRPr/>
          </a:p>
          <a:p>
            <a:pPr indent="0" lvl="0" marL="0" rtl="0" algn="l">
              <a:spcBef>
                <a:spcPts val="0"/>
              </a:spcBef>
              <a:spcAft>
                <a:spcPts val="0"/>
              </a:spcAft>
              <a:buNone/>
            </a:pPr>
            <a:r>
              <a:rPr lang="el" u="sng"/>
              <a:t>CNN</a:t>
            </a:r>
            <a:r>
              <a:rPr lang="el"/>
              <a:t>: Εφόσων από το MFCC </a:t>
            </a:r>
            <a:r>
              <a:rPr lang="el">
                <a:solidFill>
                  <a:schemeClr val="dk1"/>
                </a:solidFill>
              </a:rPr>
              <a:t>θα παρουμε </a:t>
            </a:r>
            <a:r>
              <a:rPr lang="el"/>
              <a:t>heat map, θα χρησιμοποιήσουμε ένα Deep Convolutional Neural Networks για image analysis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0036241b79_1_1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0036241b79_1_1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0036241b79_5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0036241b79_5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0036241b79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0036241b79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fa28d8825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fa28d8825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7" name="Shape 107"/>
        <p:cNvGrpSpPr/>
        <p:nvPr/>
      </p:nvGrpSpPr>
      <p:grpSpPr>
        <a:xfrm>
          <a:off x="0" y="0"/>
          <a:ext cx="0" cy="0"/>
          <a:chOff x="0" y="0"/>
          <a:chExt cx="0" cy="0"/>
        </a:xfrm>
      </p:grpSpPr>
      <p:grpSp>
        <p:nvGrpSpPr>
          <p:cNvPr id="108" name="Google Shape;108;p11"/>
          <p:cNvGrpSpPr/>
          <p:nvPr/>
        </p:nvGrpSpPr>
        <p:grpSpPr>
          <a:xfrm>
            <a:off x="4406400" y="0"/>
            <a:ext cx="4737600" cy="5143065"/>
            <a:chOff x="4406400" y="0"/>
            <a:chExt cx="4737600" cy="5143065"/>
          </a:xfrm>
        </p:grpSpPr>
        <p:sp>
          <p:nvSpPr>
            <p:cNvPr id="109" name="Google Shape;109;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 name="Google Shape;127;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8" name="Google Shape;128;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9" name="Google Shape;12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0" name="Shape 130"/>
        <p:cNvGrpSpPr/>
        <p:nvPr/>
      </p:nvGrpSpPr>
      <p:grpSpPr>
        <a:xfrm>
          <a:off x="0" y="0"/>
          <a:ext cx="0" cy="0"/>
          <a:chOff x="0" y="0"/>
          <a:chExt cx="0" cy="0"/>
        </a:xfrm>
      </p:grpSpPr>
      <p:sp>
        <p:nvSpPr>
          <p:cNvPr id="131" name="Google Shape;13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c"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600"/>
              <a:buFont typeface="Open Sans"/>
              <a:buNone/>
              <a:defRPr sz="2600">
                <a:latin typeface="Open Sans"/>
                <a:ea typeface="Open Sans"/>
                <a:cs typeface="Open Sans"/>
                <a:sym typeface="Open San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
        <p:nvSpPr>
          <p:cNvPr id="41" name="Google Shape;41;p3"/>
          <p:cNvSpPr txBox="1"/>
          <p:nvPr/>
        </p:nvSpPr>
        <p:spPr>
          <a:xfrm>
            <a:off x="1747025" y="536800"/>
            <a:ext cx="5621700" cy="5850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t/>
            </a:r>
            <a:endParaRPr sz="2600">
              <a:solidFill>
                <a:schemeClr val="lt1"/>
              </a:solidFill>
              <a:latin typeface="Open Sans"/>
              <a:ea typeface="Open Sans"/>
              <a:cs typeface="Open Sans"/>
              <a:sym typeface="Open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2" name="Shape 42"/>
        <p:cNvGrpSpPr/>
        <p:nvPr/>
      </p:nvGrpSpPr>
      <p:grpSpPr>
        <a:xfrm>
          <a:off x="0" y="0"/>
          <a:ext cx="0" cy="0"/>
          <a:chOff x="0" y="0"/>
          <a:chExt cx="0" cy="0"/>
        </a:xfrm>
      </p:grpSpPr>
      <p:grpSp>
        <p:nvGrpSpPr>
          <p:cNvPr id="43" name="Google Shape;43;p4"/>
          <p:cNvGrpSpPr/>
          <p:nvPr/>
        </p:nvGrpSpPr>
        <p:grpSpPr>
          <a:xfrm>
            <a:off x="0" y="381001"/>
            <a:ext cx="1037850" cy="1016287"/>
            <a:chOff x="0" y="381001"/>
            <a:chExt cx="1037850" cy="1016287"/>
          </a:xfrm>
        </p:grpSpPr>
        <p:sp>
          <p:nvSpPr>
            <p:cNvPr id="44" name="Google Shape;44;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7" name="Google Shape;47;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8" name="Google Shape;48;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9" name="Shape 49"/>
        <p:cNvGrpSpPr/>
        <p:nvPr/>
      </p:nvGrpSpPr>
      <p:grpSpPr>
        <a:xfrm>
          <a:off x="0" y="0"/>
          <a:ext cx="0" cy="0"/>
          <a:chOff x="0" y="0"/>
          <a:chExt cx="0" cy="0"/>
        </a:xfrm>
      </p:grpSpPr>
      <p:grpSp>
        <p:nvGrpSpPr>
          <p:cNvPr id="50" name="Google Shape;50;p5"/>
          <p:cNvGrpSpPr/>
          <p:nvPr/>
        </p:nvGrpSpPr>
        <p:grpSpPr>
          <a:xfrm>
            <a:off x="0" y="381001"/>
            <a:ext cx="1037850" cy="1016287"/>
            <a:chOff x="0" y="381001"/>
            <a:chExt cx="1037850" cy="1016287"/>
          </a:xfrm>
        </p:grpSpPr>
        <p:sp>
          <p:nvSpPr>
            <p:cNvPr id="51" name="Google Shape;5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 name="Google Shape;53;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4" name="Google Shape;54;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6" name="Google Shape;56;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grpSp>
        <p:nvGrpSpPr>
          <p:cNvPr id="58" name="Google Shape;58;p6"/>
          <p:cNvGrpSpPr/>
          <p:nvPr/>
        </p:nvGrpSpPr>
        <p:grpSpPr>
          <a:xfrm>
            <a:off x="0" y="381001"/>
            <a:ext cx="1037850" cy="1016287"/>
            <a:chOff x="0" y="381001"/>
            <a:chExt cx="1037850" cy="1016287"/>
          </a:xfrm>
        </p:grpSpPr>
        <p:sp>
          <p:nvSpPr>
            <p:cNvPr id="59" name="Google Shape;59;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2" name="Google Shape;6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3" name="Shape 63"/>
        <p:cNvGrpSpPr/>
        <p:nvPr/>
      </p:nvGrpSpPr>
      <p:grpSpPr>
        <a:xfrm>
          <a:off x="0" y="0"/>
          <a:ext cx="0" cy="0"/>
          <a:chOff x="0" y="0"/>
          <a:chExt cx="0" cy="0"/>
        </a:xfrm>
      </p:grpSpPr>
      <p:grpSp>
        <p:nvGrpSpPr>
          <p:cNvPr id="64" name="Google Shape;64;p7"/>
          <p:cNvGrpSpPr/>
          <p:nvPr/>
        </p:nvGrpSpPr>
        <p:grpSpPr>
          <a:xfrm>
            <a:off x="0" y="381001"/>
            <a:ext cx="1037850" cy="1016287"/>
            <a:chOff x="0" y="381001"/>
            <a:chExt cx="1037850" cy="1016287"/>
          </a:xfrm>
        </p:grpSpPr>
        <p:sp>
          <p:nvSpPr>
            <p:cNvPr id="65" name="Google Shape;65;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8" name="Google Shape;68;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0" name="Shape 70"/>
        <p:cNvGrpSpPr/>
        <p:nvPr/>
      </p:nvGrpSpPr>
      <p:grpSpPr>
        <a:xfrm>
          <a:off x="0" y="0"/>
          <a:ext cx="0" cy="0"/>
          <a:chOff x="0" y="0"/>
          <a:chExt cx="0" cy="0"/>
        </a:xfrm>
      </p:grpSpPr>
      <p:grpSp>
        <p:nvGrpSpPr>
          <p:cNvPr id="71" name="Google Shape;71;p8"/>
          <p:cNvGrpSpPr/>
          <p:nvPr/>
        </p:nvGrpSpPr>
        <p:grpSpPr>
          <a:xfrm>
            <a:off x="4406400" y="0"/>
            <a:ext cx="4737600" cy="5143500"/>
            <a:chOff x="4406400" y="0"/>
            <a:chExt cx="4737600" cy="5143500"/>
          </a:xfrm>
        </p:grpSpPr>
        <p:sp>
          <p:nvSpPr>
            <p:cNvPr id="72" name="Google Shape;72;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1" name="Google Shape;9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pic>
        <p:nvPicPr>
          <p:cNvPr id="92" name="Google Shape;92;p8"/>
          <p:cNvPicPr preferRelativeResize="0"/>
          <p:nvPr/>
        </p:nvPicPr>
        <p:blipFill>
          <a:blip r:embed="rId2">
            <a:alphaModFix/>
          </a:blip>
          <a:stretch>
            <a:fillRect/>
          </a:stretch>
        </p:blipFill>
        <p:spPr>
          <a:xfrm>
            <a:off x="0" y="0"/>
            <a:ext cx="9144001"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3" name="Shape 93"/>
        <p:cNvGrpSpPr/>
        <p:nvPr/>
      </p:nvGrpSpPr>
      <p:grpSpPr>
        <a:xfrm>
          <a:off x="0" y="0"/>
          <a:ext cx="0" cy="0"/>
          <a:chOff x="0" y="0"/>
          <a:chExt cx="0" cy="0"/>
        </a:xfrm>
      </p:grpSpPr>
      <p:grpSp>
        <p:nvGrpSpPr>
          <p:cNvPr id="94" name="Google Shape;94;p9"/>
          <p:cNvGrpSpPr/>
          <p:nvPr/>
        </p:nvGrpSpPr>
        <p:grpSpPr>
          <a:xfrm>
            <a:off x="0" y="381001"/>
            <a:ext cx="1037850" cy="1016287"/>
            <a:chOff x="0" y="381001"/>
            <a:chExt cx="1037850" cy="1016287"/>
          </a:xfrm>
        </p:grpSpPr>
        <p:sp>
          <p:nvSpPr>
            <p:cNvPr id="95" name="Google Shape;95;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8" name="Google Shape;98;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9" name="Google Shape;99;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0" name="Google Shape;10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 name="Shape 101"/>
        <p:cNvGrpSpPr/>
        <p:nvPr/>
      </p:nvGrpSpPr>
      <p:grpSpPr>
        <a:xfrm>
          <a:off x="0" y="0"/>
          <a:ext cx="0" cy="0"/>
          <a:chOff x="0" y="0"/>
          <a:chExt cx="0" cy="0"/>
        </a:xfrm>
      </p:grpSpPr>
      <p:grpSp>
        <p:nvGrpSpPr>
          <p:cNvPr id="102" name="Google Shape;102;p10"/>
          <p:cNvGrpSpPr/>
          <p:nvPr/>
        </p:nvGrpSpPr>
        <p:grpSpPr>
          <a:xfrm>
            <a:off x="0" y="4128572"/>
            <a:ext cx="698925" cy="684657"/>
            <a:chOff x="0" y="3785672"/>
            <a:chExt cx="698925" cy="684657"/>
          </a:xfrm>
        </p:grpSpPr>
        <p:sp>
          <p:nvSpPr>
            <p:cNvPr id="103" name="Google Shape;103;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6" name="Google Shape;106;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l"/>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who.int/news-room/fact-sheets/detail/cardiovascular-diseases-(cvds)" TargetMode="External"/><Relationship Id="rId4" Type="http://schemas.openxmlformats.org/officeDocument/2006/relationships/hyperlink" Target="https://mathetinkardiasou.gr/%CF%80%CF%89%CF%82-%CE%BB%CE%B5%CE%B9%CF%84%CE%BF%CF%85%CF%81%CE%B3%CE%B5%CE%AF-%CE%B7-%CE%BA%CE%B1%CF%81%CE%B4%CE%B9%CE%AC/"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13"/>
          <p:cNvPicPr preferRelativeResize="0"/>
          <p:nvPr/>
        </p:nvPicPr>
        <p:blipFill>
          <a:blip r:embed="rId3">
            <a:alphaModFix amt="67000"/>
          </a:blip>
          <a:stretch>
            <a:fillRect/>
          </a:stretch>
        </p:blipFill>
        <p:spPr>
          <a:xfrm>
            <a:off x="0" y="0"/>
            <a:ext cx="9144003" cy="5567649"/>
          </a:xfrm>
          <a:prstGeom prst="rect">
            <a:avLst/>
          </a:prstGeom>
          <a:noFill/>
          <a:ln>
            <a:noFill/>
          </a:ln>
        </p:spPr>
      </p:pic>
      <p:sp>
        <p:nvSpPr>
          <p:cNvPr id="137" name="Google Shape;137;p13"/>
          <p:cNvSpPr txBox="1"/>
          <p:nvPr/>
        </p:nvSpPr>
        <p:spPr>
          <a:xfrm>
            <a:off x="5087700" y="4349650"/>
            <a:ext cx="4056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2100">
                <a:solidFill>
                  <a:schemeClr val="lt1"/>
                </a:solidFill>
                <a:latin typeface="Open Sans SemiBold"/>
                <a:ea typeface="Open Sans SemiBold"/>
                <a:cs typeface="Open Sans SemiBold"/>
                <a:sym typeface="Open Sans SemiBold"/>
              </a:rPr>
              <a:t>Τεχνολογία Ήχου και Εικόνας</a:t>
            </a:r>
            <a:endParaRPr sz="2100">
              <a:solidFill>
                <a:schemeClr val="lt1"/>
              </a:solidFill>
              <a:latin typeface="Open Sans SemiBold"/>
              <a:ea typeface="Open Sans SemiBold"/>
              <a:cs typeface="Open Sans SemiBold"/>
              <a:sym typeface="Open Sans SemiBold"/>
            </a:endParaRPr>
          </a:p>
          <a:p>
            <a:pPr indent="0" lvl="0" marL="0" rtl="0" algn="r">
              <a:spcBef>
                <a:spcPts val="0"/>
              </a:spcBef>
              <a:spcAft>
                <a:spcPts val="0"/>
              </a:spcAft>
              <a:buNone/>
            </a:pPr>
            <a:r>
              <a:rPr lang="el" sz="2100">
                <a:solidFill>
                  <a:schemeClr val="lt1"/>
                </a:solidFill>
                <a:latin typeface="Open Sans SemiBold"/>
                <a:ea typeface="Open Sans SemiBold"/>
                <a:cs typeface="Open Sans SemiBold"/>
                <a:sym typeface="Open Sans SemiBold"/>
              </a:rPr>
              <a:t>2021</a:t>
            </a:r>
            <a:endParaRPr sz="2100">
              <a:solidFill>
                <a:schemeClr val="lt1"/>
              </a:solidFill>
              <a:latin typeface="Open Sans SemiBold"/>
              <a:ea typeface="Open Sans SemiBold"/>
              <a:cs typeface="Open Sans SemiBold"/>
              <a:sym typeface="Open Sans SemiBold"/>
            </a:endParaRPr>
          </a:p>
        </p:txBody>
      </p:sp>
      <p:sp>
        <p:nvSpPr>
          <p:cNvPr id="138" name="Google Shape;138;p13"/>
          <p:cNvSpPr txBox="1"/>
          <p:nvPr/>
        </p:nvSpPr>
        <p:spPr>
          <a:xfrm>
            <a:off x="97575" y="4014450"/>
            <a:ext cx="31641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a:solidFill>
                  <a:schemeClr val="lt1"/>
                </a:solidFill>
                <a:latin typeface="Open Sans"/>
                <a:ea typeface="Open Sans"/>
                <a:cs typeface="Open Sans"/>
                <a:sym typeface="Open Sans"/>
              </a:rPr>
              <a:t>Μουστάκας Γεώργιος              9365</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l">
                <a:solidFill>
                  <a:schemeClr val="lt1"/>
                </a:solidFill>
                <a:latin typeface="Open Sans"/>
                <a:ea typeface="Open Sans"/>
                <a:cs typeface="Open Sans"/>
                <a:sym typeface="Open Sans"/>
              </a:rPr>
              <a:t>Σαρρής Αναστάσιος Λουκάς   9451</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l">
                <a:solidFill>
                  <a:schemeClr val="lt1"/>
                </a:solidFill>
                <a:latin typeface="Open Sans"/>
                <a:ea typeface="Open Sans"/>
                <a:cs typeface="Open Sans"/>
                <a:sym typeface="Open Sans"/>
              </a:rPr>
              <a:t>Στεφανίδης Ιωάννης                9587</a:t>
            </a:r>
            <a:endParaRPr>
              <a:solidFill>
                <a:schemeClr val="lt1"/>
              </a:solidFill>
              <a:latin typeface="Open Sans"/>
              <a:ea typeface="Open Sans"/>
              <a:cs typeface="Open Sans"/>
              <a:sym typeface="Open Sans"/>
            </a:endParaRPr>
          </a:p>
          <a:p>
            <a:pPr indent="0" lvl="0" marL="0" rtl="0" algn="l">
              <a:spcBef>
                <a:spcPts val="0"/>
              </a:spcBef>
              <a:spcAft>
                <a:spcPts val="0"/>
              </a:spcAft>
              <a:buNone/>
            </a:pPr>
            <a:r>
              <a:rPr lang="el">
                <a:solidFill>
                  <a:schemeClr val="lt1"/>
                </a:solidFill>
                <a:latin typeface="Open Sans"/>
                <a:ea typeface="Open Sans"/>
                <a:cs typeface="Open Sans"/>
                <a:sym typeface="Open Sans"/>
              </a:rPr>
              <a:t>Σφυράκης Εμμανουήλ             9507</a:t>
            </a:r>
            <a:endParaRPr>
              <a:solidFill>
                <a:schemeClr val="lt1"/>
              </a:solidFill>
              <a:latin typeface="Open Sans"/>
              <a:ea typeface="Open Sans"/>
              <a:cs typeface="Open Sans"/>
              <a:sym typeface="Open Sans"/>
            </a:endParaRPr>
          </a:p>
        </p:txBody>
      </p:sp>
      <p:sp>
        <p:nvSpPr>
          <p:cNvPr id="139" name="Google Shape;139;p13"/>
          <p:cNvSpPr txBox="1"/>
          <p:nvPr/>
        </p:nvSpPr>
        <p:spPr>
          <a:xfrm>
            <a:off x="97575" y="225775"/>
            <a:ext cx="62796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l" sz="2600">
                <a:solidFill>
                  <a:srgbClr val="FFFFFF"/>
                </a:solidFill>
                <a:latin typeface="Open Sans"/>
                <a:ea typeface="Open Sans"/>
                <a:cs typeface="Open Sans"/>
                <a:sym typeface="Open Sans"/>
              </a:rPr>
              <a:t>Κατηγοριοποίηση</a:t>
            </a:r>
            <a:r>
              <a:rPr lang="el" sz="1900">
                <a:solidFill>
                  <a:srgbClr val="FFFFFF"/>
                </a:solidFill>
                <a:latin typeface="Open Sans"/>
                <a:ea typeface="Open Sans"/>
                <a:cs typeface="Open Sans"/>
                <a:sym typeface="Open Sans"/>
              </a:rPr>
              <a:t> </a:t>
            </a:r>
            <a:r>
              <a:rPr lang="el" sz="2600">
                <a:solidFill>
                  <a:srgbClr val="FFFFFF"/>
                </a:solidFill>
                <a:latin typeface="Open Sans"/>
                <a:ea typeface="Open Sans"/>
                <a:cs typeface="Open Sans"/>
                <a:sym typeface="Open Sans"/>
              </a:rPr>
              <a:t> </a:t>
            </a:r>
            <a:endParaRPr sz="2600">
              <a:solidFill>
                <a:srgbClr val="FFFFFF"/>
              </a:solidFill>
              <a:latin typeface="Open Sans"/>
              <a:ea typeface="Open Sans"/>
              <a:cs typeface="Open Sans"/>
              <a:sym typeface="Open Sans"/>
            </a:endParaRPr>
          </a:p>
          <a:p>
            <a:pPr indent="0" lvl="0" marL="0" rtl="0" algn="l">
              <a:spcBef>
                <a:spcPts val="0"/>
              </a:spcBef>
              <a:spcAft>
                <a:spcPts val="0"/>
              </a:spcAft>
              <a:buNone/>
            </a:pPr>
            <a:r>
              <a:rPr lang="el" sz="2600">
                <a:solidFill>
                  <a:srgbClr val="FFFFFF"/>
                </a:solidFill>
                <a:latin typeface="Open Sans"/>
                <a:ea typeface="Open Sans"/>
                <a:cs typeface="Open Sans"/>
                <a:sym typeface="Open Sans"/>
              </a:rPr>
              <a:t>Καρδιακών Ήχων</a:t>
            </a:r>
            <a:endParaRPr sz="2600">
              <a:solidFill>
                <a:srgbClr val="FFFFFF"/>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l">
                <a:latin typeface="Open Sans"/>
                <a:ea typeface="Open Sans"/>
                <a:cs typeface="Open Sans"/>
                <a:sym typeface="Open Sans"/>
              </a:rPr>
              <a:t>Το πρόβλημα</a:t>
            </a:r>
            <a:endParaRPr>
              <a:latin typeface="Open Sans"/>
              <a:ea typeface="Open Sans"/>
              <a:cs typeface="Open Sans"/>
              <a:sym typeface="Open Sans"/>
            </a:endParaRPr>
          </a:p>
        </p:txBody>
      </p:sp>
      <p:sp>
        <p:nvSpPr>
          <p:cNvPr id="145" name="Google Shape;145;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20000"/>
          </a:bodyPr>
          <a:lstStyle/>
          <a:p>
            <a:pPr indent="-330200" lvl="0" marL="457200" rtl="0" algn="l">
              <a:lnSpc>
                <a:spcPct val="115000"/>
              </a:lnSpc>
              <a:spcBef>
                <a:spcPts val="1500"/>
              </a:spcBef>
              <a:spcAft>
                <a:spcPts val="0"/>
              </a:spcAft>
              <a:buSzPts val="1600"/>
              <a:buFont typeface="Open Sans"/>
              <a:buChar char="●"/>
            </a:pPr>
            <a:r>
              <a:rPr lang="el" sz="1600">
                <a:latin typeface="Open Sans"/>
                <a:ea typeface="Open Sans"/>
                <a:cs typeface="Open Sans"/>
                <a:sym typeface="Open Sans"/>
              </a:rPr>
              <a:t>Οι καρδιοπάθειες είναι η βασικότερη αιτία θανάτων παγκοσμίως</a:t>
            </a:r>
            <a:endParaRPr sz="900">
              <a:latin typeface="Open Sans"/>
              <a:ea typeface="Open Sans"/>
              <a:cs typeface="Open Sans"/>
              <a:sym typeface="Open Sans"/>
            </a:endParaRPr>
          </a:p>
          <a:p>
            <a:pPr indent="-330200" lvl="0" marL="457200" rtl="0" algn="l">
              <a:lnSpc>
                <a:spcPct val="115000"/>
              </a:lnSpc>
              <a:spcBef>
                <a:spcPts val="1500"/>
              </a:spcBef>
              <a:spcAft>
                <a:spcPts val="0"/>
              </a:spcAft>
              <a:buSzPts val="1600"/>
              <a:buFont typeface="Open Sans"/>
              <a:buChar char="●"/>
            </a:pPr>
            <a:r>
              <a:rPr lang="el" sz="1600">
                <a:latin typeface="Open Sans"/>
                <a:ea typeface="Open Sans"/>
                <a:cs typeface="Open Sans"/>
                <a:sym typeface="Open Sans"/>
              </a:rPr>
              <a:t>Μικρή αναλογία ιατρών-ασθενών</a:t>
            </a:r>
            <a:endParaRPr sz="1600">
              <a:latin typeface="Open Sans"/>
              <a:ea typeface="Open Sans"/>
              <a:cs typeface="Open Sans"/>
              <a:sym typeface="Open Sans"/>
            </a:endParaRPr>
          </a:p>
          <a:p>
            <a:pPr indent="-330200" lvl="0" marL="457200" rtl="0" algn="l">
              <a:lnSpc>
                <a:spcPct val="115000"/>
              </a:lnSpc>
              <a:spcBef>
                <a:spcPts val="1500"/>
              </a:spcBef>
              <a:spcAft>
                <a:spcPts val="0"/>
              </a:spcAft>
              <a:buSzPts val="1600"/>
              <a:buFont typeface="Open Sans"/>
              <a:buChar char="●"/>
            </a:pPr>
            <a:r>
              <a:rPr lang="el" sz="1600">
                <a:latin typeface="Open Sans"/>
                <a:ea typeface="Open Sans"/>
                <a:cs typeface="Open Sans"/>
                <a:sym typeface="Open Sans"/>
              </a:rPr>
              <a:t>Έλλειψη εξειδικευμένου προσωπικού σε χώρες του πλανήτη</a:t>
            </a:r>
            <a:endParaRPr sz="1600">
              <a:latin typeface="Open Sans"/>
              <a:ea typeface="Open Sans"/>
              <a:cs typeface="Open Sans"/>
              <a:sym typeface="Open Sans"/>
            </a:endParaRPr>
          </a:p>
          <a:p>
            <a:pPr indent="-330200" lvl="0" marL="457200" rtl="0" algn="l">
              <a:lnSpc>
                <a:spcPct val="115000"/>
              </a:lnSpc>
              <a:spcBef>
                <a:spcPts val="1500"/>
              </a:spcBef>
              <a:spcAft>
                <a:spcPts val="0"/>
              </a:spcAft>
              <a:buSzPts val="1600"/>
              <a:buFont typeface="Open Sans"/>
              <a:buChar char="●"/>
            </a:pPr>
            <a:r>
              <a:rPr lang="el" sz="1600">
                <a:latin typeface="Open Sans"/>
                <a:ea typeface="Open Sans"/>
                <a:cs typeface="Open Sans"/>
                <a:sym typeface="Open Sans"/>
              </a:rPr>
              <a:t>Μικρή ακρίβεια σε αυτόματη κατηγοριοποίηση παθήσεων καρδίας από ηχοκαρδιογραφήσεις.</a:t>
            </a:r>
            <a:endParaRPr sz="1600">
              <a:latin typeface="Open Sans"/>
              <a:ea typeface="Open Sans"/>
              <a:cs typeface="Open Sans"/>
              <a:sym typeface="Open Sans"/>
            </a:endParaRPr>
          </a:p>
          <a:p>
            <a:pPr indent="0" lvl="0" marL="0" rtl="0" algn="l">
              <a:lnSpc>
                <a:spcPct val="115000"/>
              </a:lnSpc>
              <a:spcBef>
                <a:spcPts val="1500"/>
              </a:spcBef>
              <a:spcAft>
                <a:spcPts val="0"/>
              </a:spcAft>
              <a:buNone/>
            </a:pPr>
            <a:r>
              <a:t/>
            </a:r>
            <a:endParaRPr sz="1600">
              <a:latin typeface="Open Sans"/>
              <a:ea typeface="Open Sans"/>
              <a:cs typeface="Open Sans"/>
              <a:sym typeface="Open Sans"/>
            </a:endParaRPr>
          </a:p>
          <a:p>
            <a:pPr indent="0" lvl="0" marL="0" rtl="0" algn="l">
              <a:lnSpc>
                <a:spcPct val="115000"/>
              </a:lnSpc>
              <a:spcBef>
                <a:spcPts val="1500"/>
              </a:spcBef>
              <a:spcAft>
                <a:spcPts val="0"/>
              </a:spcAft>
              <a:buNone/>
            </a:pPr>
            <a:r>
              <a:t/>
            </a:r>
            <a:endParaRPr sz="1600">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45">
                                            <p:txEl>
                                              <p:pRg end="0" st="0"/>
                                            </p:txEl>
                                          </p:spTgt>
                                        </p:tgtEl>
                                        <p:attrNameLst>
                                          <p:attrName>style.visibility</p:attrName>
                                        </p:attrNameLst>
                                      </p:cBhvr>
                                      <p:to>
                                        <p:strVal val="visible"/>
                                      </p:to>
                                    </p:set>
                                    <p:animEffect filter="fade" transition="in">
                                      <p:cBhvr>
                                        <p:cTn dur="1000"/>
                                        <p:tgtEl>
                                          <p:spTgt spid="145">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5">
                                            <p:txEl>
                                              <p:pRg end="1" st="1"/>
                                            </p:txEl>
                                          </p:spTgt>
                                        </p:tgtEl>
                                        <p:attrNameLst>
                                          <p:attrName>style.visibility</p:attrName>
                                        </p:attrNameLst>
                                      </p:cBhvr>
                                      <p:to>
                                        <p:strVal val="visible"/>
                                      </p:to>
                                    </p:set>
                                    <p:animEffect filter="fade" transition="in">
                                      <p:cBhvr>
                                        <p:cTn dur="1000"/>
                                        <p:tgtEl>
                                          <p:spTgt spid="145">
                                            <p:txEl>
                                              <p:pRg end="1" st="1"/>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45">
                                            <p:txEl>
                                              <p:pRg end="2" st="2"/>
                                            </p:txEl>
                                          </p:spTgt>
                                        </p:tgtEl>
                                        <p:attrNameLst>
                                          <p:attrName>style.visibility</p:attrName>
                                        </p:attrNameLst>
                                      </p:cBhvr>
                                      <p:to>
                                        <p:strVal val="visible"/>
                                      </p:to>
                                    </p:set>
                                    <p:animEffect filter="fade" transition="in">
                                      <p:cBhvr>
                                        <p:cTn dur="1000"/>
                                        <p:tgtEl>
                                          <p:spTgt spid="145">
                                            <p:txEl>
                                              <p:pRg end="2" st="2"/>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45">
                                            <p:txEl>
                                              <p:pRg end="3" st="3"/>
                                            </p:txEl>
                                          </p:spTgt>
                                        </p:tgtEl>
                                        <p:attrNameLst>
                                          <p:attrName>style.visibility</p:attrName>
                                        </p:attrNameLst>
                                      </p:cBhvr>
                                      <p:to>
                                        <p:strVal val="visible"/>
                                      </p:to>
                                    </p:set>
                                    <p:animEffect filter="fade" transition="in">
                                      <p:cBhvr>
                                        <p:cTn dur="1000"/>
                                        <p:tgtEl>
                                          <p:spTgt spid="145">
                                            <p:txEl>
                                              <p:pRg end="3" st="3"/>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45">
                                            <p:txEl>
                                              <p:pRg end="4" st="4"/>
                                            </p:txEl>
                                          </p:spTgt>
                                        </p:tgtEl>
                                        <p:attrNameLst>
                                          <p:attrName>style.visibility</p:attrName>
                                        </p:attrNameLst>
                                      </p:cBhvr>
                                      <p:to>
                                        <p:strVal val="visible"/>
                                      </p:to>
                                    </p:set>
                                    <p:animEffect filter="fade" transition="in">
                                      <p:cBhvr>
                                        <p:cTn dur="1000"/>
                                        <p:tgtEl>
                                          <p:spTgt spid="145">
                                            <p:txEl>
                                              <p:pRg end="4" st="4"/>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45">
                                            <p:txEl>
                                              <p:pRg end="5" st="5"/>
                                            </p:txEl>
                                          </p:spTgt>
                                        </p:tgtEl>
                                        <p:attrNameLst>
                                          <p:attrName>style.visibility</p:attrName>
                                        </p:attrNameLst>
                                      </p:cBhvr>
                                      <p:to>
                                        <p:strVal val="visible"/>
                                      </p:to>
                                    </p:set>
                                    <p:animEffect filter="fade" transition="in">
                                      <p:cBhvr>
                                        <p:cTn dur="1000"/>
                                        <p:tgtEl>
                                          <p:spTgt spid="145">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5"/>
          <p:cNvSpPr txBox="1"/>
          <p:nvPr/>
        </p:nvSpPr>
        <p:spPr>
          <a:xfrm>
            <a:off x="429650" y="108750"/>
            <a:ext cx="5070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600">
              <a:solidFill>
                <a:schemeClr val="lt1"/>
              </a:solidFill>
              <a:latin typeface="Open Sans Medium"/>
              <a:ea typeface="Open Sans Medium"/>
              <a:cs typeface="Open Sans Medium"/>
              <a:sym typeface="Open Sans Medium"/>
            </a:endParaRPr>
          </a:p>
        </p:txBody>
      </p:sp>
      <p:sp>
        <p:nvSpPr>
          <p:cNvPr id="151" name="Google Shape;151;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l" sz="2600">
                <a:latin typeface="Open Sans Medium"/>
                <a:ea typeface="Open Sans Medium"/>
                <a:cs typeface="Open Sans Medium"/>
                <a:sym typeface="Open Sans Medium"/>
              </a:rPr>
              <a:t>Βασική δομή καρδιακού μυ</a:t>
            </a:r>
            <a:endParaRPr/>
          </a:p>
        </p:txBody>
      </p:sp>
      <p:sp>
        <p:nvSpPr>
          <p:cNvPr id="152" name="Google Shape;152;p15"/>
          <p:cNvSpPr txBox="1"/>
          <p:nvPr>
            <p:ph idx="1" type="body"/>
          </p:nvPr>
        </p:nvSpPr>
        <p:spPr>
          <a:xfrm>
            <a:off x="1297500" y="1567550"/>
            <a:ext cx="3274500" cy="2984400"/>
          </a:xfrm>
          <a:prstGeom prst="rect">
            <a:avLst/>
          </a:prstGeom>
        </p:spPr>
        <p:txBody>
          <a:bodyPr anchorCtr="0" anchor="t" bIns="91425" lIns="91425" spcFirstLastPara="1" rIns="91425" wrap="square" tIns="91425">
            <a:normAutofit/>
          </a:bodyPr>
          <a:lstStyle/>
          <a:p>
            <a:pPr indent="-317500" lvl="0" marL="457200" rtl="0" algn="l">
              <a:lnSpc>
                <a:spcPct val="115000"/>
              </a:lnSpc>
              <a:spcBef>
                <a:spcPts val="1500"/>
              </a:spcBef>
              <a:spcAft>
                <a:spcPts val="0"/>
              </a:spcAft>
              <a:buSzPts val="1400"/>
              <a:buFont typeface="Open Sans"/>
              <a:buChar char="●"/>
            </a:pPr>
            <a:r>
              <a:rPr lang="el" sz="1400">
                <a:latin typeface="Open Sans"/>
                <a:ea typeface="Open Sans"/>
                <a:cs typeface="Open Sans"/>
                <a:sym typeface="Open Sans"/>
              </a:rPr>
              <a:t>Κοιλότητες</a:t>
            </a:r>
            <a:r>
              <a:rPr lang="el" sz="1400">
                <a:latin typeface="Open Sans"/>
                <a:ea typeface="Open Sans"/>
                <a:cs typeface="Open Sans"/>
                <a:sym typeface="Open Sans"/>
              </a:rPr>
              <a:t> </a:t>
            </a:r>
            <a:endParaRPr sz="1400">
              <a:latin typeface="Open Sans"/>
              <a:ea typeface="Open Sans"/>
              <a:cs typeface="Open Sans"/>
              <a:sym typeface="Open Sans"/>
            </a:endParaRPr>
          </a:p>
          <a:p>
            <a:pPr indent="-317500" lvl="0" marL="457200" rtl="0" algn="l">
              <a:lnSpc>
                <a:spcPct val="115000"/>
              </a:lnSpc>
              <a:spcBef>
                <a:spcPts val="1500"/>
              </a:spcBef>
              <a:spcAft>
                <a:spcPts val="0"/>
              </a:spcAft>
              <a:buSzPts val="1400"/>
              <a:buFont typeface="Open Sans"/>
              <a:buChar char="●"/>
            </a:pPr>
            <a:r>
              <a:rPr lang="el" sz="1400">
                <a:latin typeface="Open Sans"/>
                <a:ea typeface="Open Sans"/>
                <a:cs typeface="Open Sans"/>
                <a:sym typeface="Open Sans"/>
              </a:rPr>
              <a:t>Βαλβίδες</a:t>
            </a:r>
            <a:endParaRPr sz="1400">
              <a:latin typeface="Open Sans"/>
              <a:ea typeface="Open Sans"/>
              <a:cs typeface="Open Sans"/>
              <a:sym typeface="Open Sans"/>
            </a:endParaRPr>
          </a:p>
          <a:p>
            <a:pPr indent="-317500" lvl="0" marL="457200" rtl="0" algn="l">
              <a:lnSpc>
                <a:spcPct val="115000"/>
              </a:lnSpc>
              <a:spcBef>
                <a:spcPts val="1500"/>
              </a:spcBef>
              <a:spcAft>
                <a:spcPts val="0"/>
              </a:spcAft>
              <a:buSzPts val="1400"/>
              <a:buFont typeface="Open Sans"/>
              <a:buChar char="●"/>
            </a:pPr>
            <a:r>
              <a:rPr lang="el" sz="1400">
                <a:latin typeface="Open Sans"/>
                <a:ea typeface="Open Sans"/>
                <a:cs typeface="Open Sans"/>
                <a:sym typeface="Open Sans"/>
              </a:rPr>
              <a:t>Αορτή</a:t>
            </a:r>
            <a:endParaRPr sz="1400">
              <a:latin typeface="Open Sans"/>
              <a:ea typeface="Open Sans"/>
              <a:cs typeface="Open Sans"/>
              <a:sym typeface="Open Sans"/>
            </a:endParaRPr>
          </a:p>
          <a:p>
            <a:pPr indent="-317500" lvl="0" marL="457200" rtl="0" algn="l">
              <a:lnSpc>
                <a:spcPct val="115000"/>
              </a:lnSpc>
              <a:spcBef>
                <a:spcPts val="1500"/>
              </a:spcBef>
              <a:spcAft>
                <a:spcPts val="0"/>
              </a:spcAft>
              <a:buSzPts val="1400"/>
              <a:buFont typeface="Open Sans"/>
              <a:buChar char="●"/>
            </a:pPr>
            <a:r>
              <a:rPr lang="el" sz="1400">
                <a:latin typeface="Open Sans"/>
                <a:ea typeface="Open Sans"/>
                <a:cs typeface="Open Sans"/>
                <a:sym typeface="Open Sans"/>
              </a:rPr>
              <a:t>Φλέβες</a:t>
            </a:r>
            <a:endParaRPr sz="1400">
              <a:latin typeface="Open Sans"/>
              <a:ea typeface="Open Sans"/>
              <a:cs typeface="Open Sans"/>
              <a:sym typeface="Open Sans"/>
            </a:endParaRPr>
          </a:p>
        </p:txBody>
      </p:sp>
      <p:pic>
        <p:nvPicPr>
          <p:cNvPr id="153" name="Google Shape;153;p15"/>
          <p:cNvPicPr preferRelativeResize="0"/>
          <p:nvPr/>
        </p:nvPicPr>
        <p:blipFill>
          <a:blip r:embed="rId3">
            <a:alphaModFix/>
          </a:blip>
          <a:stretch>
            <a:fillRect/>
          </a:stretch>
        </p:blipFill>
        <p:spPr>
          <a:xfrm>
            <a:off x="5285450" y="1488375"/>
            <a:ext cx="3050951" cy="22944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2">
                                            <p:txEl>
                                              <p:pRg end="0" st="0"/>
                                            </p:txEl>
                                          </p:spTgt>
                                        </p:tgtEl>
                                        <p:attrNameLst>
                                          <p:attrName>style.visibility</p:attrName>
                                        </p:attrNameLst>
                                      </p:cBhvr>
                                      <p:to>
                                        <p:strVal val="visible"/>
                                      </p:to>
                                    </p:set>
                                    <p:animEffect filter="fade" transition="in">
                                      <p:cBhvr>
                                        <p:cTn dur="1000"/>
                                        <p:tgtEl>
                                          <p:spTgt spid="152">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2">
                                            <p:txEl>
                                              <p:pRg end="1" st="1"/>
                                            </p:txEl>
                                          </p:spTgt>
                                        </p:tgtEl>
                                        <p:attrNameLst>
                                          <p:attrName>style.visibility</p:attrName>
                                        </p:attrNameLst>
                                      </p:cBhvr>
                                      <p:to>
                                        <p:strVal val="visible"/>
                                      </p:to>
                                    </p:set>
                                    <p:animEffect filter="fade" transition="in">
                                      <p:cBhvr>
                                        <p:cTn dur="1000"/>
                                        <p:tgtEl>
                                          <p:spTgt spid="152">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52">
                                            <p:txEl>
                                              <p:pRg end="2" st="2"/>
                                            </p:txEl>
                                          </p:spTgt>
                                        </p:tgtEl>
                                        <p:attrNameLst>
                                          <p:attrName>style.visibility</p:attrName>
                                        </p:attrNameLst>
                                      </p:cBhvr>
                                      <p:to>
                                        <p:strVal val="visible"/>
                                      </p:to>
                                    </p:set>
                                    <p:animEffect filter="fade" transition="in">
                                      <p:cBhvr>
                                        <p:cTn dur="1000"/>
                                        <p:tgtEl>
                                          <p:spTgt spid="152">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52">
                                            <p:txEl>
                                              <p:pRg end="3" st="3"/>
                                            </p:txEl>
                                          </p:spTgt>
                                        </p:tgtEl>
                                        <p:attrNameLst>
                                          <p:attrName>style.visibility</p:attrName>
                                        </p:attrNameLst>
                                      </p:cBhvr>
                                      <p:to>
                                        <p:strVal val="visible"/>
                                      </p:to>
                                    </p:set>
                                    <p:animEffect filter="fade" transition="in">
                                      <p:cBhvr>
                                        <p:cTn dur="1000"/>
                                        <p:tgtEl>
                                          <p:spTgt spid="15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l" sz="2600">
                <a:latin typeface="Open Sans"/>
                <a:ea typeface="Open Sans"/>
                <a:cs typeface="Open Sans"/>
                <a:sym typeface="Open Sans"/>
              </a:rPr>
              <a:t>Φωνοκαρδιογράφημα</a:t>
            </a:r>
            <a:endParaRPr sz="2600">
              <a:latin typeface="Open Sans"/>
              <a:ea typeface="Open Sans"/>
              <a:cs typeface="Open Sans"/>
              <a:sym typeface="Open Sans"/>
            </a:endParaRPr>
          </a:p>
        </p:txBody>
      </p:sp>
      <p:sp>
        <p:nvSpPr>
          <p:cNvPr id="159" name="Google Shape;159;p16"/>
          <p:cNvSpPr txBox="1"/>
          <p:nvPr>
            <p:ph idx="1" type="body"/>
          </p:nvPr>
        </p:nvSpPr>
        <p:spPr>
          <a:xfrm>
            <a:off x="1297500" y="1567550"/>
            <a:ext cx="3838800" cy="2911200"/>
          </a:xfrm>
          <a:prstGeom prst="rect">
            <a:avLst/>
          </a:prstGeom>
        </p:spPr>
        <p:txBody>
          <a:bodyPr anchorCtr="0" anchor="t" bIns="91425" lIns="91425" spcFirstLastPara="1" rIns="91425" wrap="square" tIns="91425">
            <a:normAutofit/>
          </a:bodyPr>
          <a:lstStyle/>
          <a:p>
            <a:pPr indent="0" lvl="0" marL="0" rtl="0" algn="l">
              <a:spcBef>
                <a:spcPts val="1500"/>
              </a:spcBef>
              <a:spcAft>
                <a:spcPts val="0"/>
              </a:spcAft>
              <a:buNone/>
            </a:pPr>
            <a:r>
              <a:rPr lang="el" sz="1400">
                <a:latin typeface="Open Sans"/>
                <a:ea typeface="Open Sans"/>
                <a:cs typeface="Open Sans"/>
                <a:sym typeface="Open Sans"/>
              </a:rPr>
              <a:t>Τέσσερις βασικές περιοχές αναφοράς:</a:t>
            </a:r>
            <a:endParaRPr sz="1400">
              <a:latin typeface="Open Sans"/>
              <a:ea typeface="Open Sans"/>
              <a:cs typeface="Open Sans"/>
              <a:sym typeface="Open Sans"/>
            </a:endParaRPr>
          </a:p>
          <a:p>
            <a:pPr indent="-317500" lvl="0" marL="457200" rtl="0" algn="l">
              <a:spcBef>
                <a:spcPts val="1500"/>
              </a:spcBef>
              <a:spcAft>
                <a:spcPts val="0"/>
              </a:spcAft>
              <a:buSzPts val="1400"/>
              <a:buFont typeface="Open Sans"/>
              <a:buChar char="●"/>
            </a:pPr>
            <a:r>
              <a:rPr lang="el" sz="1400">
                <a:latin typeface="Open Sans"/>
                <a:ea typeface="Open Sans"/>
                <a:cs typeface="Open Sans"/>
                <a:sym typeface="Open Sans"/>
              </a:rPr>
              <a:t>Περιοχή S1</a:t>
            </a:r>
            <a:endParaRPr sz="1400">
              <a:latin typeface="Open Sans"/>
              <a:ea typeface="Open Sans"/>
              <a:cs typeface="Open Sans"/>
              <a:sym typeface="Open Sans"/>
            </a:endParaRPr>
          </a:p>
          <a:p>
            <a:pPr indent="-317500" lvl="0" marL="457200" rtl="0" algn="l">
              <a:spcBef>
                <a:spcPts val="1500"/>
              </a:spcBef>
              <a:spcAft>
                <a:spcPts val="0"/>
              </a:spcAft>
              <a:buSzPts val="1400"/>
              <a:buFont typeface="Open Sans"/>
              <a:buChar char="●"/>
            </a:pPr>
            <a:r>
              <a:rPr lang="el" sz="1400">
                <a:latin typeface="Open Sans"/>
                <a:ea typeface="Open Sans"/>
                <a:cs typeface="Open Sans"/>
                <a:sym typeface="Open Sans"/>
              </a:rPr>
              <a:t>Συστολή</a:t>
            </a:r>
            <a:endParaRPr sz="1400">
              <a:latin typeface="Open Sans"/>
              <a:ea typeface="Open Sans"/>
              <a:cs typeface="Open Sans"/>
              <a:sym typeface="Open Sans"/>
            </a:endParaRPr>
          </a:p>
          <a:p>
            <a:pPr indent="-317500" lvl="0" marL="457200" rtl="0" algn="l">
              <a:spcBef>
                <a:spcPts val="1500"/>
              </a:spcBef>
              <a:spcAft>
                <a:spcPts val="0"/>
              </a:spcAft>
              <a:buSzPts val="1400"/>
              <a:buFont typeface="Open Sans"/>
              <a:buChar char="●"/>
            </a:pPr>
            <a:r>
              <a:rPr lang="el" sz="1400">
                <a:latin typeface="Open Sans"/>
                <a:ea typeface="Open Sans"/>
                <a:cs typeface="Open Sans"/>
                <a:sym typeface="Open Sans"/>
              </a:rPr>
              <a:t>Περιοχή S2</a:t>
            </a:r>
            <a:endParaRPr sz="1400">
              <a:latin typeface="Open Sans"/>
              <a:ea typeface="Open Sans"/>
              <a:cs typeface="Open Sans"/>
              <a:sym typeface="Open Sans"/>
            </a:endParaRPr>
          </a:p>
          <a:p>
            <a:pPr indent="-317500" lvl="0" marL="457200" rtl="0" algn="l">
              <a:spcBef>
                <a:spcPts val="1500"/>
              </a:spcBef>
              <a:spcAft>
                <a:spcPts val="0"/>
              </a:spcAft>
              <a:buSzPts val="1400"/>
              <a:buFont typeface="Open Sans"/>
              <a:buChar char="●"/>
            </a:pPr>
            <a:r>
              <a:rPr lang="el" sz="1400">
                <a:latin typeface="Open Sans"/>
                <a:ea typeface="Open Sans"/>
                <a:cs typeface="Open Sans"/>
                <a:sym typeface="Open Sans"/>
              </a:rPr>
              <a:t>Διαστολή</a:t>
            </a:r>
            <a:endParaRPr sz="1400">
              <a:latin typeface="Open Sans"/>
              <a:ea typeface="Open Sans"/>
              <a:cs typeface="Open Sans"/>
              <a:sym typeface="Open Sans"/>
            </a:endParaRPr>
          </a:p>
          <a:p>
            <a:pPr indent="0" lvl="0" marL="457200" rtl="0" algn="l">
              <a:spcBef>
                <a:spcPts val="1500"/>
              </a:spcBef>
              <a:spcAft>
                <a:spcPts val="1200"/>
              </a:spcAft>
              <a:buNone/>
            </a:pPr>
            <a:r>
              <a:t/>
            </a:r>
            <a:endParaRPr sz="1400">
              <a:latin typeface="Open Sans"/>
              <a:ea typeface="Open Sans"/>
              <a:cs typeface="Open Sans"/>
              <a:sym typeface="Open Sans"/>
            </a:endParaRPr>
          </a:p>
        </p:txBody>
      </p:sp>
      <p:pic>
        <p:nvPicPr>
          <p:cNvPr id="160" name="Google Shape;160;p16"/>
          <p:cNvPicPr preferRelativeResize="0"/>
          <p:nvPr/>
        </p:nvPicPr>
        <p:blipFill>
          <a:blip r:embed="rId3">
            <a:alphaModFix/>
          </a:blip>
          <a:stretch>
            <a:fillRect/>
          </a:stretch>
        </p:blipFill>
        <p:spPr>
          <a:xfrm>
            <a:off x="4890250" y="1652450"/>
            <a:ext cx="3738375" cy="23364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9">
                                            <p:txEl>
                                              <p:pRg end="0" st="0"/>
                                            </p:txEl>
                                          </p:spTgt>
                                        </p:tgtEl>
                                        <p:attrNameLst>
                                          <p:attrName>style.visibility</p:attrName>
                                        </p:attrNameLst>
                                      </p:cBhvr>
                                      <p:to>
                                        <p:strVal val="visible"/>
                                      </p:to>
                                    </p:set>
                                    <p:animEffect filter="fade" transition="in">
                                      <p:cBhvr>
                                        <p:cTn dur="1000"/>
                                        <p:tgtEl>
                                          <p:spTgt spid="159">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9">
                                            <p:txEl>
                                              <p:pRg end="1" st="1"/>
                                            </p:txEl>
                                          </p:spTgt>
                                        </p:tgtEl>
                                        <p:attrNameLst>
                                          <p:attrName>style.visibility</p:attrName>
                                        </p:attrNameLst>
                                      </p:cBhvr>
                                      <p:to>
                                        <p:strVal val="visible"/>
                                      </p:to>
                                    </p:set>
                                    <p:animEffect filter="fade" transition="in">
                                      <p:cBhvr>
                                        <p:cTn dur="1000"/>
                                        <p:tgtEl>
                                          <p:spTgt spid="159">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59">
                                            <p:txEl>
                                              <p:pRg end="2" st="2"/>
                                            </p:txEl>
                                          </p:spTgt>
                                        </p:tgtEl>
                                        <p:attrNameLst>
                                          <p:attrName>style.visibility</p:attrName>
                                        </p:attrNameLst>
                                      </p:cBhvr>
                                      <p:to>
                                        <p:strVal val="visible"/>
                                      </p:to>
                                    </p:set>
                                    <p:animEffect filter="fade" transition="in">
                                      <p:cBhvr>
                                        <p:cTn dur="1000"/>
                                        <p:tgtEl>
                                          <p:spTgt spid="159">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59">
                                            <p:txEl>
                                              <p:pRg end="3" st="3"/>
                                            </p:txEl>
                                          </p:spTgt>
                                        </p:tgtEl>
                                        <p:attrNameLst>
                                          <p:attrName>style.visibility</p:attrName>
                                        </p:attrNameLst>
                                      </p:cBhvr>
                                      <p:to>
                                        <p:strVal val="visible"/>
                                      </p:to>
                                    </p:set>
                                    <p:animEffect filter="fade" transition="in">
                                      <p:cBhvr>
                                        <p:cTn dur="1000"/>
                                        <p:tgtEl>
                                          <p:spTgt spid="159">
                                            <p:txEl>
                                              <p:pRg end="3" st="3"/>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59">
                                            <p:txEl>
                                              <p:pRg end="4" st="4"/>
                                            </p:txEl>
                                          </p:spTgt>
                                        </p:tgtEl>
                                        <p:attrNameLst>
                                          <p:attrName>style.visibility</p:attrName>
                                        </p:attrNameLst>
                                      </p:cBhvr>
                                      <p:to>
                                        <p:strVal val="visible"/>
                                      </p:to>
                                    </p:set>
                                    <p:animEffect filter="fade" transition="in">
                                      <p:cBhvr>
                                        <p:cTn dur="1000"/>
                                        <p:tgtEl>
                                          <p:spTgt spid="159">
                                            <p:txEl>
                                              <p:pRg end="4" st="4"/>
                                            </p:txEl>
                                          </p:spTgt>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59">
                                            <p:txEl>
                                              <p:pRg end="5" st="5"/>
                                            </p:txEl>
                                          </p:spTgt>
                                        </p:tgtEl>
                                        <p:attrNameLst>
                                          <p:attrName>style.visibility</p:attrName>
                                        </p:attrNameLst>
                                      </p:cBhvr>
                                      <p:to>
                                        <p:strVal val="visible"/>
                                      </p:to>
                                    </p:set>
                                    <p:animEffect filter="fade" transition="in">
                                      <p:cBhvr>
                                        <p:cTn dur="1000"/>
                                        <p:tgtEl>
                                          <p:spTgt spid="159">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l">
                <a:latin typeface="Open Sans"/>
                <a:ea typeface="Open Sans"/>
                <a:cs typeface="Open Sans"/>
                <a:sym typeface="Open Sans"/>
              </a:rPr>
              <a:t>Η προσέγγισή μας</a:t>
            </a:r>
            <a:endParaRPr>
              <a:latin typeface="Open Sans"/>
              <a:ea typeface="Open Sans"/>
              <a:cs typeface="Open Sans"/>
              <a:sym typeface="Open Sans"/>
            </a:endParaRPr>
          </a:p>
        </p:txBody>
      </p:sp>
      <p:sp>
        <p:nvSpPr>
          <p:cNvPr id="166" name="Google Shape;166;p17"/>
          <p:cNvSpPr/>
          <p:nvPr/>
        </p:nvSpPr>
        <p:spPr>
          <a:xfrm>
            <a:off x="707300" y="2411100"/>
            <a:ext cx="1279800" cy="914100"/>
          </a:xfrm>
          <a:prstGeom prst="can">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200"/>
              <a:t>PCG recordings</a:t>
            </a:r>
            <a:endParaRPr sz="1200"/>
          </a:p>
        </p:txBody>
      </p:sp>
      <p:sp>
        <p:nvSpPr>
          <p:cNvPr id="167" name="Google Shape;167;p17"/>
          <p:cNvSpPr/>
          <p:nvPr/>
        </p:nvSpPr>
        <p:spPr>
          <a:xfrm>
            <a:off x="2081350" y="2752500"/>
            <a:ext cx="547500" cy="231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8" name="Google Shape;168;p17"/>
          <p:cNvSpPr/>
          <p:nvPr/>
        </p:nvSpPr>
        <p:spPr>
          <a:xfrm>
            <a:off x="2723200" y="2609700"/>
            <a:ext cx="1229700" cy="516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200"/>
              <a:t>Segmentation</a:t>
            </a:r>
            <a:r>
              <a:rPr lang="el" sz="1200"/>
              <a:t> </a:t>
            </a:r>
            <a:endParaRPr sz="1200"/>
          </a:p>
        </p:txBody>
      </p:sp>
      <p:sp>
        <p:nvSpPr>
          <p:cNvPr id="169" name="Google Shape;169;p17"/>
          <p:cNvSpPr/>
          <p:nvPr/>
        </p:nvSpPr>
        <p:spPr>
          <a:xfrm>
            <a:off x="4047250" y="2752500"/>
            <a:ext cx="547500" cy="231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0" name="Google Shape;170;p17"/>
          <p:cNvSpPr/>
          <p:nvPr/>
        </p:nvSpPr>
        <p:spPr>
          <a:xfrm>
            <a:off x="4689100" y="2609700"/>
            <a:ext cx="795300" cy="516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200"/>
              <a:t>MFCCs</a:t>
            </a:r>
            <a:endParaRPr sz="1200"/>
          </a:p>
        </p:txBody>
      </p:sp>
      <p:sp>
        <p:nvSpPr>
          <p:cNvPr id="171" name="Google Shape;171;p17"/>
          <p:cNvSpPr/>
          <p:nvPr/>
        </p:nvSpPr>
        <p:spPr>
          <a:xfrm>
            <a:off x="6220600" y="2609700"/>
            <a:ext cx="710400" cy="516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l" sz="1200"/>
              <a:t>CNN</a:t>
            </a:r>
            <a:endParaRPr sz="1200"/>
          </a:p>
        </p:txBody>
      </p:sp>
      <p:sp>
        <p:nvSpPr>
          <p:cNvPr id="172" name="Google Shape;172;p17"/>
          <p:cNvSpPr/>
          <p:nvPr/>
        </p:nvSpPr>
        <p:spPr>
          <a:xfrm>
            <a:off x="7667200" y="2609700"/>
            <a:ext cx="854400" cy="516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l" sz="1200"/>
              <a:t>Normal</a:t>
            </a:r>
            <a:endParaRPr sz="1200"/>
          </a:p>
          <a:p>
            <a:pPr indent="0" lvl="0" marL="0" rtl="0" algn="l">
              <a:spcBef>
                <a:spcPts val="0"/>
              </a:spcBef>
              <a:spcAft>
                <a:spcPts val="0"/>
              </a:spcAft>
              <a:buNone/>
            </a:pPr>
            <a:r>
              <a:rPr lang="el" sz="1200"/>
              <a:t>Abnormal</a:t>
            </a:r>
            <a:endParaRPr/>
          </a:p>
        </p:txBody>
      </p:sp>
      <p:sp>
        <p:nvSpPr>
          <p:cNvPr id="173" name="Google Shape;173;p17"/>
          <p:cNvSpPr/>
          <p:nvPr/>
        </p:nvSpPr>
        <p:spPr>
          <a:xfrm>
            <a:off x="5578750" y="2752500"/>
            <a:ext cx="547500" cy="231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4" name="Google Shape;174;p17"/>
          <p:cNvSpPr/>
          <p:nvPr/>
        </p:nvSpPr>
        <p:spPr>
          <a:xfrm>
            <a:off x="7025350" y="2752500"/>
            <a:ext cx="547500" cy="231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300"/>
                                        <p:tgtEl>
                                          <p:spTgt spid="166"/>
                                        </p:tgtEl>
                                      </p:cBhvr>
                                    </p:animEffect>
                                  </p:childTnLst>
                                </p:cTn>
                              </p:par>
                            </p:childTnLst>
                          </p:cTn>
                        </p:par>
                        <p:par>
                          <p:cTn fill="hold">
                            <p:stCondLst>
                              <p:cond delay="300"/>
                            </p:stCondLst>
                            <p:childTnLst>
                              <p:par>
                                <p:cTn fill="hold" nodeType="after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300"/>
                                        <p:tgtEl>
                                          <p:spTgt spid="167"/>
                                        </p:tgtEl>
                                      </p:cBhvr>
                                    </p:animEffect>
                                  </p:childTnLst>
                                </p:cTn>
                              </p:par>
                            </p:childTnLst>
                          </p:cTn>
                        </p:par>
                        <p:par>
                          <p:cTn fill="hold">
                            <p:stCondLst>
                              <p:cond delay="600"/>
                            </p:stCondLst>
                            <p:childTnLst>
                              <p:par>
                                <p:cTn fill="hold" nodeType="after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300"/>
                                        <p:tgtEl>
                                          <p:spTgt spid="168"/>
                                        </p:tgtEl>
                                      </p:cBhvr>
                                    </p:animEffect>
                                  </p:childTnLst>
                                </p:cTn>
                              </p:par>
                            </p:childTnLst>
                          </p:cTn>
                        </p:par>
                        <p:par>
                          <p:cTn fill="hold">
                            <p:stCondLst>
                              <p:cond delay="900"/>
                            </p:stCondLst>
                            <p:childTnLst>
                              <p:par>
                                <p:cTn fill="hold" nodeType="after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300"/>
                                        <p:tgtEl>
                                          <p:spTgt spid="169"/>
                                        </p:tgtEl>
                                      </p:cBhvr>
                                    </p:animEffect>
                                  </p:childTnLst>
                                </p:cTn>
                              </p:par>
                            </p:childTnLst>
                          </p:cTn>
                        </p:par>
                        <p:par>
                          <p:cTn fill="hold">
                            <p:stCondLst>
                              <p:cond delay="1200"/>
                            </p:stCondLst>
                            <p:childTnLst>
                              <p:par>
                                <p:cTn fill="hold" nodeType="after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300"/>
                                        <p:tgtEl>
                                          <p:spTgt spid="170"/>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300"/>
                                        <p:tgtEl>
                                          <p:spTgt spid="173"/>
                                        </p:tgtEl>
                                      </p:cBhvr>
                                    </p:animEffect>
                                  </p:childTnLst>
                                </p:cTn>
                              </p:par>
                            </p:childTnLst>
                          </p:cTn>
                        </p:par>
                        <p:par>
                          <p:cTn fill="hold">
                            <p:stCondLst>
                              <p:cond delay="1800"/>
                            </p:stCondLst>
                            <p:childTnLst>
                              <p:par>
                                <p:cTn fill="hold" nodeType="after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300"/>
                                        <p:tgtEl>
                                          <p:spTgt spid="171"/>
                                        </p:tgtEl>
                                      </p:cBhvr>
                                    </p:animEffect>
                                  </p:childTnLst>
                                </p:cTn>
                              </p:par>
                            </p:childTnLst>
                          </p:cTn>
                        </p:par>
                        <p:par>
                          <p:cTn fill="hold">
                            <p:stCondLst>
                              <p:cond delay="2100"/>
                            </p:stCondLst>
                            <p:childTnLst>
                              <p:par>
                                <p:cTn fill="hold" nodeType="after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300"/>
                                        <p:tgtEl>
                                          <p:spTgt spid="174"/>
                                        </p:tgtEl>
                                      </p:cBhvr>
                                    </p:animEffect>
                                  </p:childTnLst>
                                </p:cTn>
                              </p:par>
                            </p:childTnLst>
                          </p:cTn>
                        </p:par>
                        <p:par>
                          <p:cTn fill="hold">
                            <p:stCondLst>
                              <p:cond delay="2400"/>
                            </p:stCondLst>
                            <p:childTnLst>
                              <p:par>
                                <p:cTn fill="hold" nodeType="after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3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l">
                <a:latin typeface="Open Sans"/>
                <a:ea typeface="Open Sans"/>
                <a:cs typeface="Open Sans"/>
                <a:sym typeface="Open Sans"/>
              </a:rPr>
              <a:t>Που μπορεί να φανεί χρήσιμο</a:t>
            </a:r>
            <a:endParaRPr>
              <a:latin typeface="Open Sans"/>
              <a:ea typeface="Open Sans"/>
              <a:cs typeface="Open Sans"/>
              <a:sym typeface="Open Sans"/>
            </a:endParaRPr>
          </a:p>
        </p:txBody>
      </p:sp>
      <p:sp>
        <p:nvSpPr>
          <p:cNvPr id="180" name="Google Shape;180;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0200" lvl="0" marL="457200" rtl="0" algn="l">
              <a:spcBef>
                <a:spcPts val="1500"/>
              </a:spcBef>
              <a:spcAft>
                <a:spcPts val="0"/>
              </a:spcAft>
              <a:buClr>
                <a:srgbClr val="FFFFFF"/>
              </a:buClr>
              <a:buSzPts val="1600"/>
              <a:buFont typeface="Open Sans"/>
              <a:buChar char="●"/>
            </a:pPr>
            <a:r>
              <a:rPr lang="el" sz="1600">
                <a:solidFill>
                  <a:srgbClr val="FFFFFF"/>
                </a:solidFill>
                <a:latin typeface="Open Sans"/>
                <a:ea typeface="Open Sans"/>
                <a:cs typeface="Open Sans"/>
                <a:sym typeface="Open Sans"/>
              </a:rPr>
              <a:t>Εύκολος τακτικός έλεγχος</a:t>
            </a:r>
            <a:endParaRPr sz="1600">
              <a:solidFill>
                <a:srgbClr val="FFFFFF"/>
              </a:solidFill>
              <a:latin typeface="Open Sans"/>
              <a:ea typeface="Open Sans"/>
              <a:cs typeface="Open Sans"/>
              <a:sym typeface="Open Sans"/>
            </a:endParaRPr>
          </a:p>
          <a:p>
            <a:pPr indent="-330200" lvl="0" marL="457200" rtl="0" algn="l">
              <a:spcBef>
                <a:spcPts val="1500"/>
              </a:spcBef>
              <a:spcAft>
                <a:spcPts val="0"/>
              </a:spcAft>
              <a:buClr>
                <a:srgbClr val="FFFFFF"/>
              </a:buClr>
              <a:buSzPts val="1600"/>
              <a:buFont typeface="Open Sans"/>
              <a:buChar char="●"/>
            </a:pPr>
            <a:r>
              <a:rPr lang="el" sz="1600">
                <a:solidFill>
                  <a:srgbClr val="FFFFFF"/>
                </a:solidFill>
                <a:latin typeface="Open Sans"/>
                <a:ea typeface="Open Sans"/>
                <a:cs typeface="Open Sans"/>
                <a:sym typeface="Open Sans"/>
              </a:rPr>
              <a:t>Προσιτό κόστος</a:t>
            </a:r>
            <a:endParaRPr sz="1600">
              <a:solidFill>
                <a:srgbClr val="FFFFFF"/>
              </a:solidFill>
              <a:latin typeface="Open Sans"/>
              <a:ea typeface="Open Sans"/>
              <a:cs typeface="Open Sans"/>
              <a:sym typeface="Open Sans"/>
            </a:endParaRPr>
          </a:p>
          <a:p>
            <a:pPr indent="-330200" lvl="0" marL="457200" rtl="0" algn="l">
              <a:spcBef>
                <a:spcPts val="1500"/>
              </a:spcBef>
              <a:spcAft>
                <a:spcPts val="0"/>
              </a:spcAft>
              <a:buClr>
                <a:srgbClr val="FFFFFF"/>
              </a:buClr>
              <a:buSzPts val="1600"/>
              <a:buFont typeface="Open Sans"/>
              <a:buChar char="●"/>
            </a:pPr>
            <a:r>
              <a:rPr lang="el" sz="1600">
                <a:solidFill>
                  <a:srgbClr val="FFFFFF"/>
                </a:solidFill>
                <a:latin typeface="Open Sans"/>
                <a:ea typeface="Open Sans"/>
                <a:cs typeface="Open Sans"/>
                <a:sym typeface="Open Sans"/>
              </a:rPr>
              <a:t>‘Εγκαιρη πρόληψη ανεπιθύμητου προβλήματος</a:t>
            </a:r>
            <a:endParaRPr sz="1600">
              <a:solidFill>
                <a:srgbClr val="FFFFFF"/>
              </a:solidFill>
              <a:latin typeface="Open Sans"/>
              <a:ea typeface="Open Sans"/>
              <a:cs typeface="Open Sans"/>
              <a:sym typeface="Open Sans"/>
            </a:endParaRPr>
          </a:p>
          <a:p>
            <a:pPr indent="-330200" lvl="0" marL="457200" rtl="0" algn="l">
              <a:spcBef>
                <a:spcPts val="1500"/>
              </a:spcBef>
              <a:spcAft>
                <a:spcPts val="0"/>
              </a:spcAft>
              <a:buClr>
                <a:srgbClr val="FFFFFF"/>
              </a:buClr>
              <a:buSzPts val="1600"/>
              <a:buFont typeface="Open Sans"/>
              <a:buChar char="●"/>
            </a:pPr>
            <a:r>
              <a:rPr lang="el" sz="1600">
                <a:solidFill>
                  <a:srgbClr val="FFFFFF"/>
                </a:solidFill>
                <a:latin typeface="Open Sans"/>
                <a:ea typeface="Open Sans"/>
                <a:cs typeface="Open Sans"/>
                <a:sym typeface="Open Sans"/>
              </a:rPr>
              <a:t>Μαζική ανάλυση δειγμάτων</a:t>
            </a:r>
            <a:endParaRPr sz="1600">
              <a:solidFill>
                <a:srgbClr val="FFFFFF"/>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80">
                                            <p:txEl>
                                              <p:pRg end="0" st="0"/>
                                            </p:txEl>
                                          </p:spTgt>
                                        </p:tgtEl>
                                        <p:attrNameLst>
                                          <p:attrName>style.visibility</p:attrName>
                                        </p:attrNameLst>
                                      </p:cBhvr>
                                      <p:to>
                                        <p:strVal val="visible"/>
                                      </p:to>
                                    </p:set>
                                    <p:animEffect filter="fade" transition="in">
                                      <p:cBhvr>
                                        <p:cTn dur="1000"/>
                                        <p:tgtEl>
                                          <p:spTgt spid="180">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80">
                                            <p:txEl>
                                              <p:pRg end="1" st="1"/>
                                            </p:txEl>
                                          </p:spTgt>
                                        </p:tgtEl>
                                        <p:attrNameLst>
                                          <p:attrName>style.visibility</p:attrName>
                                        </p:attrNameLst>
                                      </p:cBhvr>
                                      <p:to>
                                        <p:strVal val="visible"/>
                                      </p:to>
                                    </p:set>
                                    <p:animEffect filter="fade" transition="in">
                                      <p:cBhvr>
                                        <p:cTn dur="1000"/>
                                        <p:tgtEl>
                                          <p:spTgt spid="180">
                                            <p:txEl>
                                              <p:pRg end="1" st="1"/>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80">
                                            <p:txEl>
                                              <p:pRg end="2" st="2"/>
                                            </p:txEl>
                                          </p:spTgt>
                                        </p:tgtEl>
                                        <p:attrNameLst>
                                          <p:attrName>style.visibility</p:attrName>
                                        </p:attrNameLst>
                                      </p:cBhvr>
                                      <p:to>
                                        <p:strVal val="visible"/>
                                      </p:to>
                                    </p:set>
                                    <p:animEffect filter="fade" transition="in">
                                      <p:cBhvr>
                                        <p:cTn dur="1000"/>
                                        <p:tgtEl>
                                          <p:spTgt spid="180">
                                            <p:txEl>
                                              <p:pRg end="2" st="2"/>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80">
                                            <p:txEl>
                                              <p:pRg end="3" st="3"/>
                                            </p:txEl>
                                          </p:spTgt>
                                        </p:tgtEl>
                                        <p:attrNameLst>
                                          <p:attrName>style.visibility</p:attrName>
                                        </p:attrNameLst>
                                      </p:cBhvr>
                                      <p:to>
                                        <p:strVal val="visible"/>
                                      </p:to>
                                    </p:set>
                                    <p:animEffect filter="fade" transition="in">
                                      <p:cBhvr>
                                        <p:cTn dur="1000"/>
                                        <p:tgtEl>
                                          <p:spTgt spid="18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l">
                <a:latin typeface="Open Sans"/>
                <a:ea typeface="Open Sans"/>
                <a:cs typeface="Open Sans"/>
                <a:sym typeface="Open Sans"/>
              </a:rPr>
              <a:t>Εργαλεία</a:t>
            </a:r>
            <a:endParaRPr>
              <a:latin typeface="Open Sans"/>
              <a:ea typeface="Open Sans"/>
              <a:cs typeface="Open Sans"/>
              <a:sym typeface="Open Sans"/>
            </a:endParaRPr>
          </a:p>
        </p:txBody>
      </p:sp>
      <p:pic>
        <p:nvPicPr>
          <p:cNvPr id="186" name="Google Shape;186;p19"/>
          <p:cNvPicPr preferRelativeResize="0"/>
          <p:nvPr/>
        </p:nvPicPr>
        <p:blipFill>
          <a:blip r:embed="rId3">
            <a:alphaModFix/>
          </a:blip>
          <a:stretch>
            <a:fillRect/>
          </a:stretch>
        </p:blipFill>
        <p:spPr>
          <a:xfrm>
            <a:off x="1536525" y="1954850"/>
            <a:ext cx="1475275" cy="1475275"/>
          </a:xfrm>
          <a:prstGeom prst="rect">
            <a:avLst/>
          </a:prstGeom>
          <a:noFill/>
          <a:ln>
            <a:noFill/>
          </a:ln>
        </p:spPr>
      </p:pic>
      <p:pic>
        <p:nvPicPr>
          <p:cNvPr id="187" name="Google Shape;187;p19"/>
          <p:cNvPicPr preferRelativeResize="0"/>
          <p:nvPr/>
        </p:nvPicPr>
        <p:blipFill>
          <a:blip r:embed="rId4">
            <a:alphaModFix/>
          </a:blip>
          <a:stretch>
            <a:fillRect/>
          </a:stretch>
        </p:blipFill>
        <p:spPr>
          <a:xfrm>
            <a:off x="4357125" y="1174387"/>
            <a:ext cx="1730925" cy="1738175"/>
          </a:xfrm>
          <a:prstGeom prst="rect">
            <a:avLst/>
          </a:prstGeom>
          <a:noFill/>
          <a:ln>
            <a:noFill/>
          </a:ln>
        </p:spPr>
      </p:pic>
      <p:pic>
        <p:nvPicPr>
          <p:cNvPr id="188" name="Google Shape;188;p19"/>
          <p:cNvPicPr preferRelativeResize="0"/>
          <p:nvPr/>
        </p:nvPicPr>
        <p:blipFill>
          <a:blip r:embed="rId5">
            <a:alphaModFix/>
          </a:blip>
          <a:stretch>
            <a:fillRect/>
          </a:stretch>
        </p:blipFill>
        <p:spPr>
          <a:xfrm>
            <a:off x="3705475" y="3357971"/>
            <a:ext cx="3861202" cy="73905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l">
                <a:latin typeface="Open Sans"/>
                <a:ea typeface="Open Sans"/>
                <a:cs typeface="Open Sans"/>
                <a:sym typeface="Open Sans"/>
              </a:rPr>
              <a:t>Αναφορές</a:t>
            </a:r>
            <a:endParaRPr>
              <a:latin typeface="Open Sans"/>
              <a:ea typeface="Open Sans"/>
              <a:cs typeface="Open Sans"/>
              <a:sym typeface="Open Sans"/>
            </a:endParaRPr>
          </a:p>
        </p:txBody>
      </p:sp>
      <p:sp>
        <p:nvSpPr>
          <p:cNvPr id="194" name="Google Shape;194;p2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92500" lnSpcReduction="10000"/>
          </a:bodyPr>
          <a:lstStyle/>
          <a:p>
            <a:pPr indent="-304958" lvl="0" marL="457200" rtl="0" algn="l">
              <a:spcBef>
                <a:spcPts val="0"/>
              </a:spcBef>
              <a:spcAft>
                <a:spcPts val="0"/>
              </a:spcAft>
              <a:buSzPct val="100000"/>
              <a:buFont typeface="Open Sans"/>
              <a:buChar char="●"/>
            </a:pPr>
            <a:r>
              <a:rPr lang="el">
                <a:latin typeface="Open Sans"/>
                <a:ea typeface="Open Sans"/>
                <a:cs typeface="Open Sans"/>
                <a:sym typeface="Open Sans"/>
              </a:rPr>
              <a:t>WHO  2019 world statistics on cardiovascular </a:t>
            </a:r>
            <a:r>
              <a:rPr lang="el">
                <a:latin typeface="Open Sans"/>
                <a:ea typeface="Open Sans"/>
                <a:cs typeface="Open Sans"/>
                <a:sym typeface="Open Sans"/>
              </a:rPr>
              <a:t>disease</a:t>
            </a:r>
            <a:r>
              <a:rPr lang="el">
                <a:latin typeface="Open Sans"/>
                <a:ea typeface="Open Sans"/>
                <a:cs typeface="Open Sans"/>
                <a:sym typeface="Open Sans"/>
              </a:rPr>
              <a:t>.</a:t>
            </a:r>
            <a:r>
              <a:rPr lang="el">
                <a:latin typeface="Open Sans"/>
                <a:ea typeface="Open Sans"/>
                <a:cs typeface="Open Sans"/>
                <a:sym typeface="Open Sans"/>
              </a:rPr>
              <a:t> URL:(</a:t>
            </a:r>
            <a:r>
              <a:rPr lang="el" u="sng">
                <a:solidFill>
                  <a:schemeClr val="hlink"/>
                </a:solidFill>
                <a:latin typeface="Open Sans"/>
                <a:ea typeface="Open Sans"/>
                <a:cs typeface="Open Sans"/>
                <a:sym typeface="Open Sans"/>
                <a:hlinkClick r:id="rId3"/>
              </a:rPr>
              <a:t>https://www.who.int/news-room/fact-sheets/detail/cardiovascular-diseases-(cvds)</a:t>
            </a:r>
            <a:r>
              <a:rPr lang="el">
                <a:latin typeface="Open Sans"/>
                <a:ea typeface="Open Sans"/>
                <a:cs typeface="Open Sans"/>
                <a:sym typeface="Open Sans"/>
              </a:rPr>
              <a:t>)</a:t>
            </a:r>
            <a:endParaRPr>
              <a:latin typeface="Open Sans"/>
              <a:ea typeface="Open Sans"/>
              <a:cs typeface="Open Sans"/>
              <a:sym typeface="Open Sans"/>
            </a:endParaRPr>
          </a:p>
          <a:p>
            <a:pPr indent="-304958" lvl="0" marL="457200" rtl="0" algn="l">
              <a:spcBef>
                <a:spcPts val="0"/>
              </a:spcBef>
              <a:spcAft>
                <a:spcPts val="0"/>
              </a:spcAft>
              <a:buSzPct val="100000"/>
              <a:buFont typeface="Open Sans"/>
              <a:buChar char="●"/>
            </a:pPr>
            <a:r>
              <a:rPr lang="el">
                <a:latin typeface="Open Sans"/>
                <a:ea typeface="Open Sans"/>
                <a:cs typeface="Open Sans"/>
                <a:sym typeface="Open Sans"/>
              </a:rPr>
              <a:t>Classification of Heart Sound Recordings - The PhysioNet Computing in Cardiology Challenge 2016 (https://physionet.org/content/challenge-2016/1.0.0/)</a:t>
            </a:r>
            <a:endParaRPr>
              <a:latin typeface="Open Sans"/>
              <a:ea typeface="Open Sans"/>
              <a:cs typeface="Open Sans"/>
              <a:sym typeface="Open Sans"/>
            </a:endParaRPr>
          </a:p>
          <a:p>
            <a:pPr indent="-304958" lvl="0" marL="457200" rtl="0" algn="l">
              <a:spcBef>
                <a:spcPts val="0"/>
              </a:spcBef>
              <a:spcAft>
                <a:spcPts val="0"/>
              </a:spcAft>
              <a:buSzPct val="100000"/>
              <a:buFont typeface="Open Sans"/>
              <a:buChar char="●"/>
            </a:pPr>
            <a:r>
              <a:rPr lang="el">
                <a:latin typeface="Open Sans"/>
                <a:ea typeface="Open Sans"/>
                <a:cs typeface="Open Sans"/>
                <a:sym typeface="Open Sans"/>
              </a:rPr>
              <a:t>Classifying Heart Sound Recordings using Deep Convolutional Neural Networks and Mel-Frequency Cepstral Coefficients(http://www.jonathan-rubin.com/files/cnc.pdf)</a:t>
            </a:r>
            <a:endParaRPr>
              <a:latin typeface="Open Sans"/>
              <a:ea typeface="Open Sans"/>
              <a:cs typeface="Open Sans"/>
              <a:sym typeface="Open Sans"/>
            </a:endParaRPr>
          </a:p>
          <a:p>
            <a:pPr indent="-304958" lvl="0" marL="457200" rtl="0" algn="l">
              <a:spcBef>
                <a:spcPts val="0"/>
              </a:spcBef>
              <a:spcAft>
                <a:spcPts val="0"/>
              </a:spcAft>
              <a:buSzPct val="100000"/>
              <a:buFont typeface="Open Sans"/>
              <a:buChar char="●"/>
            </a:pPr>
            <a:r>
              <a:rPr lang="el">
                <a:latin typeface="Open Sans"/>
                <a:ea typeface="Open Sans"/>
                <a:cs typeface="Open Sans"/>
                <a:sym typeface="Open Sans"/>
              </a:rPr>
              <a:t>URL:</a:t>
            </a:r>
            <a:r>
              <a:rPr lang="el" u="sng">
                <a:solidFill>
                  <a:schemeClr val="hlink"/>
                </a:solidFill>
                <a:latin typeface="Open Sans"/>
                <a:ea typeface="Open Sans"/>
                <a:cs typeface="Open Sans"/>
                <a:sym typeface="Open Sans"/>
                <a:hlinkClick r:id="rId4"/>
              </a:rPr>
              <a:t>https://mathetinkardiasou.gr/πως-λειτουργεί-η-καρδιά/</a:t>
            </a:r>
            <a:endParaRPr>
              <a:latin typeface="Open Sans"/>
              <a:ea typeface="Open Sans"/>
              <a:cs typeface="Open Sans"/>
              <a:sym typeface="Open Sans"/>
            </a:endParaRPr>
          </a:p>
          <a:p>
            <a:pPr indent="-304958" lvl="0" marL="457200" rtl="0" algn="l">
              <a:spcBef>
                <a:spcPts val="0"/>
              </a:spcBef>
              <a:spcAft>
                <a:spcPts val="0"/>
              </a:spcAft>
              <a:buSzPct val="100000"/>
              <a:buFont typeface="Open Sans"/>
              <a:buChar char="●"/>
            </a:pPr>
            <a:r>
              <a:rPr lang="el">
                <a:latin typeface="Open Sans"/>
                <a:ea typeface="Open Sans"/>
                <a:cs typeface="Open Sans"/>
                <a:sym typeface="Open Sans"/>
              </a:rPr>
              <a:t>Normal / Abnormal Heart Sound Recordings Classification Using Convolutional Neural Network</a:t>
            </a:r>
            <a:endParaRPr>
              <a:latin typeface="Open Sans"/>
              <a:ea typeface="Open Sans"/>
              <a:cs typeface="Open Sans"/>
              <a:sym typeface="Open Sans"/>
            </a:endParaRPr>
          </a:p>
          <a:p>
            <a:pPr indent="-304958" lvl="0" marL="457200" rtl="0" algn="l">
              <a:spcBef>
                <a:spcPts val="0"/>
              </a:spcBef>
              <a:spcAft>
                <a:spcPts val="0"/>
              </a:spcAft>
              <a:buSzPct val="100000"/>
              <a:buFont typeface="Open Sans"/>
              <a:buChar char="●"/>
            </a:pPr>
            <a:r>
              <a:rPr lang="el">
                <a:latin typeface="Open Sans"/>
                <a:ea typeface="Open Sans"/>
                <a:cs typeface="Open Sans"/>
                <a:sym typeface="Open Sans"/>
              </a:rPr>
              <a:t>Βιοϊατρική</a:t>
            </a:r>
            <a:r>
              <a:rPr lang="el">
                <a:latin typeface="Open Sans"/>
                <a:ea typeface="Open Sans"/>
                <a:cs typeface="Open Sans"/>
                <a:sym typeface="Open Sans"/>
              </a:rPr>
              <a:t> Τεχνολογία,Γεώργιος Δ. Σεργιάδης</a:t>
            </a:r>
            <a:endParaRPr>
              <a:latin typeface="Open Sans"/>
              <a:ea typeface="Open Sans"/>
              <a:cs typeface="Open Sans"/>
              <a:sym typeface="Open Sans"/>
            </a:endParaRPr>
          </a:p>
          <a:p>
            <a:pPr indent="0" lvl="0" marL="457200" rtl="0" algn="l">
              <a:spcBef>
                <a:spcPts val="1200"/>
              </a:spcBef>
              <a:spcAft>
                <a:spcPts val="0"/>
              </a:spcAft>
              <a:buNone/>
            </a:pPr>
            <a:r>
              <a:t/>
            </a:r>
            <a:endParaRPr>
              <a:latin typeface="Open Sans"/>
              <a:ea typeface="Open Sans"/>
              <a:cs typeface="Open Sans"/>
              <a:sym typeface="Open Sans"/>
            </a:endParaRPr>
          </a:p>
          <a:p>
            <a:pPr indent="0" lvl="0" marL="457200" rtl="0" algn="l">
              <a:spcBef>
                <a:spcPts val="1200"/>
              </a:spcBef>
              <a:spcAft>
                <a:spcPts val="1200"/>
              </a:spcAft>
              <a:buNone/>
            </a:pPr>
            <a:r>
              <a:t/>
            </a:r>
            <a:endParaRPr>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1"/>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l"/>
              <a:t>Ευχαριστούμε για τον χρόνο σας</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